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71" r:id="rId3"/>
    <p:sldId id="273" r:id="rId4"/>
    <p:sldId id="264" r:id="rId5"/>
    <p:sldId id="272" r:id="rId6"/>
    <p:sldId id="265" r:id="rId7"/>
    <p:sldId id="258" r:id="rId8"/>
    <p:sldId id="261" r:id="rId9"/>
    <p:sldId id="262" r:id="rId10"/>
    <p:sldId id="259" r:id="rId11"/>
    <p:sldId id="266" r:id="rId12"/>
    <p:sldId id="282" r:id="rId13"/>
    <p:sldId id="274" r:id="rId14"/>
    <p:sldId id="296" r:id="rId15"/>
    <p:sldId id="268" r:id="rId16"/>
    <p:sldId id="267" r:id="rId17"/>
    <p:sldId id="281" r:id="rId18"/>
    <p:sldId id="269" r:id="rId19"/>
    <p:sldId id="275" r:id="rId20"/>
    <p:sldId id="277" r:id="rId21"/>
    <p:sldId id="276" r:id="rId22"/>
    <p:sldId id="256" r:id="rId23"/>
    <p:sldId id="278" r:id="rId24"/>
    <p:sldId id="286" r:id="rId25"/>
    <p:sldId id="287" r:id="rId26"/>
    <p:sldId id="288" r:id="rId27"/>
    <p:sldId id="283" r:id="rId28"/>
    <p:sldId id="284" r:id="rId29"/>
    <p:sldId id="285" r:id="rId30"/>
    <p:sldId id="290" r:id="rId31"/>
    <p:sldId id="260" r:id="rId32"/>
    <p:sldId id="257" r:id="rId33"/>
    <p:sldId id="291" r:id="rId34"/>
    <p:sldId id="292" r:id="rId35"/>
    <p:sldId id="295" r:id="rId36"/>
    <p:sldId id="293" r:id="rId37"/>
    <p:sldId id="294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78725"/>
    <a:srgbClr val="850976"/>
    <a:srgbClr val="7717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2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4T15:40:37.611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FB113-652C-4D19-9778-D44B54371BDF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/>
      <dgm:spPr/>
    </dgm:pt>
    <dgm:pt modelId="{91DE8B0D-03BB-4C59-96DB-F3F52D9B96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Познава-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тельно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эксперимен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-тальная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деятельность </a:t>
          </a:r>
        </a:p>
      </dgm:t>
    </dgm:pt>
    <dgm:pt modelId="{3E1ECF4F-91FB-49D5-BEA1-11E802CDAE57}" type="parTrans" cxnId="{E8BE8D13-A506-423E-9D44-4082F376DA92}">
      <dgm:prSet/>
      <dgm:spPr/>
    </dgm:pt>
    <dgm:pt modelId="{D412F707-F06A-4870-8A29-12E428A6CB34}" type="sibTrans" cxnId="{E8BE8D13-A506-423E-9D44-4082F376DA92}">
      <dgm:prSet/>
      <dgm:spPr/>
    </dgm:pt>
    <dgm:pt modelId="{4C397432-5C66-4E5B-827D-E5D0C47786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дидакти-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игры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упраж-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нения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6FC53403-D091-4B8F-8B12-6A997CEA9D97}" type="parTrans" cxnId="{A3E8CC75-318B-4ECA-AC17-F2984475E4A5}">
      <dgm:prSet/>
      <dgm:spPr/>
    </dgm:pt>
    <dgm:pt modelId="{322A7701-4A7C-49B3-87E2-196A8101FD05}" type="sibTrans" cxnId="{A3E8CC75-318B-4ECA-AC17-F2984475E4A5}">
      <dgm:prSet/>
      <dgm:spPr/>
    </dgm:pt>
    <dgm:pt modelId="{65CC9259-FF4D-46C4-A483-615FD9F8C6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Беседа,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опыты,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наблюдение,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эксперимен-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тирование</a:t>
          </a:r>
        </a:p>
      </dgm:t>
    </dgm:pt>
    <dgm:pt modelId="{0B5C5F28-8451-4E03-800B-9BB3D1E190F1}" type="parTrans" cxnId="{093D0BC5-9BCB-42B7-8576-7993FDEA4098}">
      <dgm:prSet/>
      <dgm:spPr/>
    </dgm:pt>
    <dgm:pt modelId="{D4BDE15A-89DB-4E10-8417-860F5F5E5E97}" type="sibTrans" cxnId="{093D0BC5-9BCB-42B7-8576-7993FDEA4098}">
      <dgm:prSet/>
      <dgm:spPr/>
    </dgm:pt>
    <dgm:pt modelId="{43F107B8-B816-424D-BB98-5DE4168CD2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Рассмат-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ривание,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макетиро-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вание,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другое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endParaRPr>
        </a:p>
      </dgm:t>
    </dgm:pt>
    <dgm:pt modelId="{EC266E2D-6A79-40F7-8B5D-B86E9E13A370}" type="parTrans" cxnId="{7DD0FF09-6A5C-400F-A3FE-1CDCEBCC8F4A}">
      <dgm:prSet/>
      <dgm:spPr/>
    </dgm:pt>
    <dgm:pt modelId="{98CDE010-E909-4D91-8B71-321163AE48F2}" type="sibTrans" cxnId="{7DD0FF09-6A5C-400F-A3FE-1CDCEBCC8F4A}">
      <dgm:prSet/>
      <dgm:spPr/>
    </dgm:pt>
    <dgm:pt modelId="{FF89B3BE-75AC-44EF-B736-4948F4EBA5A6}" type="pres">
      <dgm:prSet presAssocID="{F2BFB113-652C-4D19-9778-D44B54371B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DB191B-A4FD-4E6E-BB43-12A6198FF842}" type="pres">
      <dgm:prSet presAssocID="{91DE8B0D-03BB-4C59-96DB-F3F52D9B966F}" presName="hierRoot1" presStyleCnt="0">
        <dgm:presLayoutVars>
          <dgm:hierBranch/>
        </dgm:presLayoutVars>
      </dgm:prSet>
      <dgm:spPr/>
    </dgm:pt>
    <dgm:pt modelId="{30D59474-F547-4998-B875-43374D5136B0}" type="pres">
      <dgm:prSet presAssocID="{91DE8B0D-03BB-4C59-96DB-F3F52D9B966F}" presName="rootComposite1" presStyleCnt="0"/>
      <dgm:spPr/>
    </dgm:pt>
    <dgm:pt modelId="{01A25CA1-4607-41C2-98E8-4FA742209B06}" type="pres">
      <dgm:prSet presAssocID="{91DE8B0D-03BB-4C59-96DB-F3F52D9B966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1DD5B-C11D-40D6-806B-2CBD7DE5FED5}" type="pres">
      <dgm:prSet presAssocID="{91DE8B0D-03BB-4C59-96DB-F3F52D9B966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991F4D4-F688-467C-A4D4-F8BAA3B68D7F}" type="pres">
      <dgm:prSet presAssocID="{91DE8B0D-03BB-4C59-96DB-F3F52D9B966F}" presName="hierChild2" presStyleCnt="0"/>
      <dgm:spPr/>
    </dgm:pt>
    <dgm:pt modelId="{93A370C3-8113-4257-9D15-56390EAADA35}" type="pres">
      <dgm:prSet presAssocID="{6FC53403-D091-4B8F-8B12-6A997CEA9D97}" presName="Name35" presStyleLbl="parChTrans1D2" presStyleIdx="0" presStyleCnt="3"/>
      <dgm:spPr/>
    </dgm:pt>
    <dgm:pt modelId="{7A785F98-76CC-4317-B4A2-C9DF6EF4CE40}" type="pres">
      <dgm:prSet presAssocID="{4C397432-5C66-4E5B-827D-E5D0C4778673}" presName="hierRoot2" presStyleCnt="0">
        <dgm:presLayoutVars>
          <dgm:hierBranch/>
        </dgm:presLayoutVars>
      </dgm:prSet>
      <dgm:spPr/>
    </dgm:pt>
    <dgm:pt modelId="{45D2419C-8D70-4E8E-9132-616EAC4714D3}" type="pres">
      <dgm:prSet presAssocID="{4C397432-5C66-4E5B-827D-E5D0C4778673}" presName="rootComposite" presStyleCnt="0"/>
      <dgm:spPr/>
    </dgm:pt>
    <dgm:pt modelId="{C1C082E3-5D8D-47C8-B645-AB4FDD13E480}" type="pres">
      <dgm:prSet presAssocID="{4C397432-5C66-4E5B-827D-E5D0C477867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5A1BB-CF88-4481-9212-3579C6670A0E}" type="pres">
      <dgm:prSet presAssocID="{4C397432-5C66-4E5B-827D-E5D0C4778673}" presName="rootConnector" presStyleLbl="node2" presStyleIdx="0" presStyleCnt="3"/>
      <dgm:spPr/>
      <dgm:t>
        <a:bodyPr/>
        <a:lstStyle/>
        <a:p>
          <a:endParaRPr lang="ru-RU"/>
        </a:p>
      </dgm:t>
    </dgm:pt>
    <dgm:pt modelId="{1377C404-E897-4BC2-8149-E8832925FFC8}" type="pres">
      <dgm:prSet presAssocID="{4C397432-5C66-4E5B-827D-E5D0C4778673}" presName="hierChild4" presStyleCnt="0"/>
      <dgm:spPr/>
    </dgm:pt>
    <dgm:pt modelId="{B4214B78-0307-4136-ABDC-35EEB3806CB0}" type="pres">
      <dgm:prSet presAssocID="{4C397432-5C66-4E5B-827D-E5D0C4778673}" presName="hierChild5" presStyleCnt="0"/>
      <dgm:spPr/>
    </dgm:pt>
    <dgm:pt modelId="{079CDA39-B249-4687-9809-08C5F819E13D}" type="pres">
      <dgm:prSet presAssocID="{0B5C5F28-8451-4E03-800B-9BB3D1E190F1}" presName="Name35" presStyleLbl="parChTrans1D2" presStyleIdx="1" presStyleCnt="3"/>
      <dgm:spPr/>
    </dgm:pt>
    <dgm:pt modelId="{C51E8F00-00ED-4C05-B891-E58EFFEBA7F8}" type="pres">
      <dgm:prSet presAssocID="{65CC9259-FF4D-46C4-A483-615FD9F8C657}" presName="hierRoot2" presStyleCnt="0">
        <dgm:presLayoutVars>
          <dgm:hierBranch/>
        </dgm:presLayoutVars>
      </dgm:prSet>
      <dgm:spPr/>
    </dgm:pt>
    <dgm:pt modelId="{FE0D2F29-47AA-40BC-9225-64FBD5D71043}" type="pres">
      <dgm:prSet presAssocID="{65CC9259-FF4D-46C4-A483-615FD9F8C657}" presName="rootComposite" presStyleCnt="0"/>
      <dgm:spPr/>
    </dgm:pt>
    <dgm:pt modelId="{0F7075F9-AE21-4597-94BB-8FEA372D53B0}" type="pres">
      <dgm:prSet presAssocID="{65CC9259-FF4D-46C4-A483-615FD9F8C65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BD134-CD77-4E28-96B9-BD0E96B963B2}" type="pres">
      <dgm:prSet presAssocID="{65CC9259-FF4D-46C4-A483-615FD9F8C657}" presName="rootConnector" presStyleLbl="node2" presStyleIdx="1" presStyleCnt="3"/>
      <dgm:spPr/>
      <dgm:t>
        <a:bodyPr/>
        <a:lstStyle/>
        <a:p>
          <a:endParaRPr lang="ru-RU"/>
        </a:p>
      </dgm:t>
    </dgm:pt>
    <dgm:pt modelId="{182D96D4-B86F-43DB-9090-91BE9A7D7A82}" type="pres">
      <dgm:prSet presAssocID="{65CC9259-FF4D-46C4-A483-615FD9F8C657}" presName="hierChild4" presStyleCnt="0"/>
      <dgm:spPr/>
    </dgm:pt>
    <dgm:pt modelId="{61205664-1CF4-4E0D-89F6-68C720F4B9F7}" type="pres">
      <dgm:prSet presAssocID="{65CC9259-FF4D-46C4-A483-615FD9F8C657}" presName="hierChild5" presStyleCnt="0"/>
      <dgm:spPr/>
    </dgm:pt>
    <dgm:pt modelId="{81820FA7-7B4B-4EB6-A6FA-8B1DBAC1A9DA}" type="pres">
      <dgm:prSet presAssocID="{EC266E2D-6A79-40F7-8B5D-B86E9E13A370}" presName="Name35" presStyleLbl="parChTrans1D2" presStyleIdx="2" presStyleCnt="3"/>
      <dgm:spPr/>
    </dgm:pt>
    <dgm:pt modelId="{6E47DADB-C046-4FE1-A970-29808EEDD55B}" type="pres">
      <dgm:prSet presAssocID="{43F107B8-B816-424D-BB98-5DE4168CD2E2}" presName="hierRoot2" presStyleCnt="0">
        <dgm:presLayoutVars>
          <dgm:hierBranch/>
        </dgm:presLayoutVars>
      </dgm:prSet>
      <dgm:spPr/>
    </dgm:pt>
    <dgm:pt modelId="{EE679D1F-C4A2-49E6-BB42-EF2352EC3AA3}" type="pres">
      <dgm:prSet presAssocID="{43F107B8-B816-424D-BB98-5DE4168CD2E2}" presName="rootComposite" presStyleCnt="0"/>
      <dgm:spPr/>
    </dgm:pt>
    <dgm:pt modelId="{67DB4FFE-AF88-4BCC-BD62-E698F801CA3F}" type="pres">
      <dgm:prSet presAssocID="{43F107B8-B816-424D-BB98-5DE4168CD2E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F8BFA-DBE6-4470-AC94-13F7C0883736}" type="pres">
      <dgm:prSet presAssocID="{43F107B8-B816-424D-BB98-5DE4168CD2E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BDA4C3D-C38C-475B-97D7-F9D9DC8CA887}" type="pres">
      <dgm:prSet presAssocID="{43F107B8-B816-424D-BB98-5DE4168CD2E2}" presName="hierChild4" presStyleCnt="0"/>
      <dgm:spPr/>
    </dgm:pt>
    <dgm:pt modelId="{4D74B899-5C07-4D39-AE3E-865C94CB841A}" type="pres">
      <dgm:prSet presAssocID="{43F107B8-B816-424D-BB98-5DE4168CD2E2}" presName="hierChild5" presStyleCnt="0"/>
      <dgm:spPr/>
    </dgm:pt>
    <dgm:pt modelId="{C72A665A-DA25-4DD0-A872-9403B06097DE}" type="pres">
      <dgm:prSet presAssocID="{91DE8B0D-03BB-4C59-96DB-F3F52D9B966F}" presName="hierChild3" presStyleCnt="0"/>
      <dgm:spPr/>
    </dgm:pt>
  </dgm:ptLst>
  <dgm:cxnLst>
    <dgm:cxn modelId="{F620AD58-499B-47CA-94EF-5E0A3409DE1E}" type="presOf" srcId="{43F107B8-B816-424D-BB98-5DE4168CD2E2}" destId="{04BF8BFA-DBE6-4470-AC94-13F7C0883736}" srcOrd="1" destOrd="0" presId="urn:microsoft.com/office/officeart/2005/8/layout/orgChart1"/>
    <dgm:cxn modelId="{3B246F58-AF29-4BB7-884B-D5EEEF79E822}" type="presOf" srcId="{91DE8B0D-03BB-4C59-96DB-F3F52D9B966F}" destId="{01A25CA1-4607-41C2-98E8-4FA742209B06}" srcOrd="0" destOrd="0" presId="urn:microsoft.com/office/officeart/2005/8/layout/orgChart1"/>
    <dgm:cxn modelId="{D854F3C6-99D1-46E6-B9E3-0018BFF1F037}" type="presOf" srcId="{43F107B8-B816-424D-BB98-5DE4168CD2E2}" destId="{67DB4FFE-AF88-4BCC-BD62-E698F801CA3F}" srcOrd="0" destOrd="0" presId="urn:microsoft.com/office/officeart/2005/8/layout/orgChart1"/>
    <dgm:cxn modelId="{A6DF83D7-199F-409A-812D-0EAF25558849}" type="presOf" srcId="{F2BFB113-652C-4D19-9778-D44B54371BDF}" destId="{FF89B3BE-75AC-44EF-B736-4948F4EBA5A6}" srcOrd="0" destOrd="0" presId="urn:microsoft.com/office/officeart/2005/8/layout/orgChart1"/>
    <dgm:cxn modelId="{76A49879-174A-461F-A2C3-A54FC6751788}" type="presOf" srcId="{65CC9259-FF4D-46C4-A483-615FD9F8C657}" destId="{0F7075F9-AE21-4597-94BB-8FEA372D53B0}" srcOrd="0" destOrd="0" presId="urn:microsoft.com/office/officeart/2005/8/layout/orgChart1"/>
    <dgm:cxn modelId="{D9E65011-144E-4E20-9B90-8BDCEF472939}" type="presOf" srcId="{91DE8B0D-03BB-4C59-96DB-F3F52D9B966F}" destId="{1DC1DD5B-C11D-40D6-806B-2CBD7DE5FED5}" srcOrd="1" destOrd="0" presId="urn:microsoft.com/office/officeart/2005/8/layout/orgChart1"/>
    <dgm:cxn modelId="{787C9FDB-9BC3-4C33-A08D-0DC93973BA25}" type="presOf" srcId="{4C397432-5C66-4E5B-827D-E5D0C4778673}" destId="{C1C082E3-5D8D-47C8-B645-AB4FDD13E480}" srcOrd="0" destOrd="0" presId="urn:microsoft.com/office/officeart/2005/8/layout/orgChart1"/>
    <dgm:cxn modelId="{36C1A2F6-7AD5-4F33-9B05-857226B66F3A}" type="presOf" srcId="{EC266E2D-6A79-40F7-8B5D-B86E9E13A370}" destId="{81820FA7-7B4B-4EB6-A6FA-8B1DBAC1A9DA}" srcOrd="0" destOrd="0" presId="urn:microsoft.com/office/officeart/2005/8/layout/orgChart1"/>
    <dgm:cxn modelId="{0B631706-2B76-480F-80FF-9A3B500E98D6}" type="presOf" srcId="{65CC9259-FF4D-46C4-A483-615FD9F8C657}" destId="{B78BD134-CD77-4E28-96B9-BD0E96B963B2}" srcOrd="1" destOrd="0" presId="urn:microsoft.com/office/officeart/2005/8/layout/orgChart1"/>
    <dgm:cxn modelId="{E970F6DE-F97E-46DB-BD8F-7CACBC5665B9}" type="presOf" srcId="{4C397432-5C66-4E5B-827D-E5D0C4778673}" destId="{96F5A1BB-CF88-4481-9212-3579C6670A0E}" srcOrd="1" destOrd="0" presId="urn:microsoft.com/office/officeart/2005/8/layout/orgChart1"/>
    <dgm:cxn modelId="{A3E8CC75-318B-4ECA-AC17-F2984475E4A5}" srcId="{91DE8B0D-03BB-4C59-96DB-F3F52D9B966F}" destId="{4C397432-5C66-4E5B-827D-E5D0C4778673}" srcOrd="0" destOrd="0" parTransId="{6FC53403-D091-4B8F-8B12-6A997CEA9D97}" sibTransId="{322A7701-4A7C-49B3-87E2-196A8101FD05}"/>
    <dgm:cxn modelId="{9F493101-2D64-450D-B9FD-B465B14CB188}" type="presOf" srcId="{0B5C5F28-8451-4E03-800B-9BB3D1E190F1}" destId="{079CDA39-B249-4687-9809-08C5F819E13D}" srcOrd="0" destOrd="0" presId="urn:microsoft.com/office/officeart/2005/8/layout/orgChart1"/>
    <dgm:cxn modelId="{E8BE8D13-A506-423E-9D44-4082F376DA92}" srcId="{F2BFB113-652C-4D19-9778-D44B54371BDF}" destId="{91DE8B0D-03BB-4C59-96DB-F3F52D9B966F}" srcOrd="0" destOrd="0" parTransId="{3E1ECF4F-91FB-49D5-BEA1-11E802CDAE57}" sibTransId="{D412F707-F06A-4870-8A29-12E428A6CB34}"/>
    <dgm:cxn modelId="{7DD0FF09-6A5C-400F-A3FE-1CDCEBCC8F4A}" srcId="{91DE8B0D-03BB-4C59-96DB-F3F52D9B966F}" destId="{43F107B8-B816-424D-BB98-5DE4168CD2E2}" srcOrd="2" destOrd="0" parTransId="{EC266E2D-6A79-40F7-8B5D-B86E9E13A370}" sibTransId="{98CDE010-E909-4D91-8B71-321163AE48F2}"/>
    <dgm:cxn modelId="{F7D8E7DA-5C96-4912-B130-50BAEC668C46}" type="presOf" srcId="{6FC53403-D091-4B8F-8B12-6A997CEA9D97}" destId="{93A370C3-8113-4257-9D15-56390EAADA35}" srcOrd="0" destOrd="0" presId="urn:microsoft.com/office/officeart/2005/8/layout/orgChart1"/>
    <dgm:cxn modelId="{093D0BC5-9BCB-42B7-8576-7993FDEA4098}" srcId="{91DE8B0D-03BB-4C59-96DB-F3F52D9B966F}" destId="{65CC9259-FF4D-46C4-A483-615FD9F8C657}" srcOrd="1" destOrd="0" parTransId="{0B5C5F28-8451-4E03-800B-9BB3D1E190F1}" sibTransId="{D4BDE15A-89DB-4E10-8417-860F5F5E5E97}"/>
    <dgm:cxn modelId="{51B7C92A-5BAC-4067-A80A-93B0CDC5A8FB}" type="presParOf" srcId="{FF89B3BE-75AC-44EF-B736-4948F4EBA5A6}" destId="{61DB191B-A4FD-4E6E-BB43-12A6198FF842}" srcOrd="0" destOrd="0" presId="urn:microsoft.com/office/officeart/2005/8/layout/orgChart1"/>
    <dgm:cxn modelId="{5F24414D-F2B2-4ED5-A806-A74F8B3380DD}" type="presParOf" srcId="{61DB191B-A4FD-4E6E-BB43-12A6198FF842}" destId="{30D59474-F547-4998-B875-43374D5136B0}" srcOrd="0" destOrd="0" presId="urn:microsoft.com/office/officeart/2005/8/layout/orgChart1"/>
    <dgm:cxn modelId="{362587AE-AEA3-4F99-867E-B796DF4BF913}" type="presParOf" srcId="{30D59474-F547-4998-B875-43374D5136B0}" destId="{01A25CA1-4607-41C2-98E8-4FA742209B06}" srcOrd="0" destOrd="0" presId="urn:microsoft.com/office/officeart/2005/8/layout/orgChart1"/>
    <dgm:cxn modelId="{BC843E00-2134-435C-AA54-88B160B5C0CB}" type="presParOf" srcId="{30D59474-F547-4998-B875-43374D5136B0}" destId="{1DC1DD5B-C11D-40D6-806B-2CBD7DE5FED5}" srcOrd="1" destOrd="0" presId="urn:microsoft.com/office/officeart/2005/8/layout/orgChart1"/>
    <dgm:cxn modelId="{8EEA0191-0C1B-40B1-80E7-5E93BD516661}" type="presParOf" srcId="{61DB191B-A4FD-4E6E-BB43-12A6198FF842}" destId="{B991F4D4-F688-467C-A4D4-F8BAA3B68D7F}" srcOrd="1" destOrd="0" presId="urn:microsoft.com/office/officeart/2005/8/layout/orgChart1"/>
    <dgm:cxn modelId="{B0974F84-39AA-47AE-9048-084536722150}" type="presParOf" srcId="{B991F4D4-F688-467C-A4D4-F8BAA3B68D7F}" destId="{93A370C3-8113-4257-9D15-56390EAADA35}" srcOrd="0" destOrd="0" presId="urn:microsoft.com/office/officeart/2005/8/layout/orgChart1"/>
    <dgm:cxn modelId="{3F46D92A-8FAA-4496-97D2-4B79809E458F}" type="presParOf" srcId="{B991F4D4-F688-467C-A4D4-F8BAA3B68D7F}" destId="{7A785F98-76CC-4317-B4A2-C9DF6EF4CE40}" srcOrd="1" destOrd="0" presId="urn:microsoft.com/office/officeart/2005/8/layout/orgChart1"/>
    <dgm:cxn modelId="{F0A9F24F-5039-4824-901B-1BA4C135D1D0}" type="presParOf" srcId="{7A785F98-76CC-4317-B4A2-C9DF6EF4CE40}" destId="{45D2419C-8D70-4E8E-9132-616EAC4714D3}" srcOrd="0" destOrd="0" presId="urn:microsoft.com/office/officeart/2005/8/layout/orgChart1"/>
    <dgm:cxn modelId="{C41239FB-B85A-48C9-A672-E8D1802C049F}" type="presParOf" srcId="{45D2419C-8D70-4E8E-9132-616EAC4714D3}" destId="{C1C082E3-5D8D-47C8-B645-AB4FDD13E480}" srcOrd="0" destOrd="0" presId="urn:microsoft.com/office/officeart/2005/8/layout/orgChart1"/>
    <dgm:cxn modelId="{61FC54F2-303F-4122-A0E1-67047E6FE619}" type="presParOf" srcId="{45D2419C-8D70-4E8E-9132-616EAC4714D3}" destId="{96F5A1BB-CF88-4481-9212-3579C6670A0E}" srcOrd="1" destOrd="0" presId="urn:microsoft.com/office/officeart/2005/8/layout/orgChart1"/>
    <dgm:cxn modelId="{418EC44A-896E-46B2-9418-DBF388DB795D}" type="presParOf" srcId="{7A785F98-76CC-4317-B4A2-C9DF6EF4CE40}" destId="{1377C404-E897-4BC2-8149-E8832925FFC8}" srcOrd="1" destOrd="0" presId="urn:microsoft.com/office/officeart/2005/8/layout/orgChart1"/>
    <dgm:cxn modelId="{FEE471CE-01D1-40D9-BEA8-8AA312977A1D}" type="presParOf" srcId="{7A785F98-76CC-4317-B4A2-C9DF6EF4CE40}" destId="{B4214B78-0307-4136-ABDC-35EEB3806CB0}" srcOrd="2" destOrd="0" presId="urn:microsoft.com/office/officeart/2005/8/layout/orgChart1"/>
    <dgm:cxn modelId="{8E6D9406-E9B1-407D-ACBD-6EE5C69727D3}" type="presParOf" srcId="{B991F4D4-F688-467C-A4D4-F8BAA3B68D7F}" destId="{079CDA39-B249-4687-9809-08C5F819E13D}" srcOrd="2" destOrd="0" presId="urn:microsoft.com/office/officeart/2005/8/layout/orgChart1"/>
    <dgm:cxn modelId="{B46FE564-E9DD-44EE-BB0E-0792B8BF9845}" type="presParOf" srcId="{B991F4D4-F688-467C-A4D4-F8BAA3B68D7F}" destId="{C51E8F00-00ED-4C05-B891-E58EFFEBA7F8}" srcOrd="3" destOrd="0" presId="urn:microsoft.com/office/officeart/2005/8/layout/orgChart1"/>
    <dgm:cxn modelId="{BFF3BD75-2CDD-4923-8EC0-D7BB84BA81E0}" type="presParOf" srcId="{C51E8F00-00ED-4C05-B891-E58EFFEBA7F8}" destId="{FE0D2F29-47AA-40BC-9225-64FBD5D71043}" srcOrd="0" destOrd="0" presId="urn:microsoft.com/office/officeart/2005/8/layout/orgChart1"/>
    <dgm:cxn modelId="{C3201670-C6F4-4C07-B4AF-52F77019140C}" type="presParOf" srcId="{FE0D2F29-47AA-40BC-9225-64FBD5D71043}" destId="{0F7075F9-AE21-4597-94BB-8FEA372D53B0}" srcOrd="0" destOrd="0" presId="urn:microsoft.com/office/officeart/2005/8/layout/orgChart1"/>
    <dgm:cxn modelId="{EC7BC9A8-DDB8-4402-B8BE-A403C4B40CAF}" type="presParOf" srcId="{FE0D2F29-47AA-40BC-9225-64FBD5D71043}" destId="{B78BD134-CD77-4E28-96B9-BD0E96B963B2}" srcOrd="1" destOrd="0" presId="urn:microsoft.com/office/officeart/2005/8/layout/orgChart1"/>
    <dgm:cxn modelId="{D22B85FE-5B14-4921-841D-3EF878EDF42E}" type="presParOf" srcId="{C51E8F00-00ED-4C05-B891-E58EFFEBA7F8}" destId="{182D96D4-B86F-43DB-9090-91BE9A7D7A82}" srcOrd="1" destOrd="0" presId="urn:microsoft.com/office/officeart/2005/8/layout/orgChart1"/>
    <dgm:cxn modelId="{1187D72C-8507-4FCD-9F1C-0B2BD16149F5}" type="presParOf" srcId="{C51E8F00-00ED-4C05-B891-E58EFFEBA7F8}" destId="{61205664-1CF4-4E0D-89F6-68C720F4B9F7}" srcOrd="2" destOrd="0" presId="urn:microsoft.com/office/officeart/2005/8/layout/orgChart1"/>
    <dgm:cxn modelId="{5DEDE0A6-66B6-4880-8F21-10F8FA35514E}" type="presParOf" srcId="{B991F4D4-F688-467C-A4D4-F8BAA3B68D7F}" destId="{81820FA7-7B4B-4EB6-A6FA-8B1DBAC1A9DA}" srcOrd="4" destOrd="0" presId="urn:microsoft.com/office/officeart/2005/8/layout/orgChart1"/>
    <dgm:cxn modelId="{4CC18691-2F58-43E8-8920-838B7784C798}" type="presParOf" srcId="{B991F4D4-F688-467C-A4D4-F8BAA3B68D7F}" destId="{6E47DADB-C046-4FE1-A970-29808EEDD55B}" srcOrd="5" destOrd="0" presId="urn:microsoft.com/office/officeart/2005/8/layout/orgChart1"/>
    <dgm:cxn modelId="{6A3BDE89-5CC6-4084-A8BC-BAE9055B8C31}" type="presParOf" srcId="{6E47DADB-C046-4FE1-A970-29808EEDD55B}" destId="{EE679D1F-C4A2-49E6-BB42-EF2352EC3AA3}" srcOrd="0" destOrd="0" presId="urn:microsoft.com/office/officeart/2005/8/layout/orgChart1"/>
    <dgm:cxn modelId="{04A58FB9-F5D2-4DE7-9FFE-971D7B64D3F2}" type="presParOf" srcId="{EE679D1F-C4A2-49E6-BB42-EF2352EC3AA3}" destId="{67DB4FFE-AF88-4BCC-BD62-E698F801CA3F}" srcOrd="0" destOrd="0" presId="urn:microsoft.com/office/officeart/2005/8/layout/orgChart1"/>
    <dgm:cxn modelId="{4136076A-9F2B-4EF3-BF91-5155EC527E17}" type="presParOf" srcId="{EE679D1F-C4A2-49E6-BB42-EF2352EC3AA3}" destId="{04BF8BFA-DBE6-4470-AC94-13F7C0883736}" srcOrd="1" destOrd="0" presId="urn:microsoft.com/office/officeart/2005/8/layout/orgChart1"/>
    <dgm:cxn modelId="{C03614AE-69C5-4DD1-936A-4E7EA3A51BDD}" type="presParOf" srcId="{6E47DADB-C046-4FE1-A970-29808EEDD55B}" destId="{BBDA4C3D-C38C-475B-97D7-F9D9DC8CA887}" srcOrd="1" destOrd="0" presId="urn:microsoft.com/office/officeart/2005/8/layout/orgChart1"/>
    <dgm:cxn modelId="{B349FB4A-D0BF-42F4-A157-85BE0C8A8BE5}" type="presParOf" srcId="{6E47DADB-C046-4FE1-A970-29808EEDD55B}" destId="{4D74B899-5C07-4D39-AE3E-865C94CB841A}" srcOrd="2" destOrd="0" presId="urn:microsoft.com/office/officeart/2005/8/layout/orgChart1"/>
    <dgm:cxn modelId="{18E3E06A-60AD-4EC0-B3FF-161386E3A0A3}" type="presParOf" srcId="{61DB191B-A4FD-4E6E-BB43-12A6198FF842}" destId="{C72A665A-DA25-4DD0-A872-9403B06097DE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11BE-F91F-4201-8117-8C997950F164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7209-452F-4A0F-A861-E4380B208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2D6B-0B0F-4BAA-B5AB-828BC08BB6CB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706A-B29D-4A89-8A9F-7FE159CDD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DC7E-A138-4BAC-99E1-0EC189055C6C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37B2-1912-4F8F-B477-F9D7DA13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631E-CF31-44BC-ADA9-76C101DC0D1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8B1-5AA7-45B9-9449-C14227978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B010-6C20-4D38-9678-A6BEC8C45D9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FACF-BAD3-4033-8E11-07C1E7F4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ADC8-847E-42A8-9F1B-F44576B59711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309C-03ED-4A2D-A84F-ABAEBCA77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388A-D026-43CC-88B3-1A1282EDFDD7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E805-AC5F-46B1-BA5A-F39CDCAF5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A8CC-BA0F-4805-94F5-9CAC9D98283D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620A-57CB-4B48-8C66-9F4A769B4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B6CF-E23C-4B89-B0AE-F4656210156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240B-6EF3-4F8F-B1AE-978C98429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2F04-CB8A-419D-AEBA-BA581FEB70F1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4DFF-C4D5-489A-8968-F2142A947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C970-4983-4A3C-90EC-CE4D764FDEEA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9403-AA42-4AA5-8907-0E3E7DA92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DCA65-7EB7-4EA9-8818-FEB94A96CE0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5B08A-8F4A-4A15-84E0-1A42D8B9C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7" r:id="rId2"/>
    <p:sldLayoutId id="2147483853" r:id="rId3"/>
    <p:sldLayoutId id="2147483848" r:id="rId4"/>
    <p:sldLayoutId id="2147483849" r:id="rId5"/>
    <p:sldLayoutId id="2147483850" r:id="rId6"/>
    <p:sldLayoutId id="2147483854" r:id="rId7"/>
    <p:sldLayoutId id="2147483855" r:id="rId8"/>
    <p:sldLayoutId id="2147483856" r:id="rId9"/>
    <p:sldLayoutId id="2147483851" r:id="rId10"/>
    <p:sldLayoutId id="2147483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198563"/>
          </a:xfrm>
        </p:spPr>
        <p:txBody>
          <a:bodyPr/>
          <a:lstStyle/>
          <a:p>
            <a:pPr eaLnBrk="1" hangingPunct="1"/>
            <a:r>
              <a:rPr lang="ru-RU" smtClean="0"/>
              <a:t>МБДОУ г. Иркутска</a:t>
            </a:r>
            <a:br>
              <a:rPr lang="ru-RU" smtClean="0"/>
            </a:br>
            <a:r>
              <a:rPr lang="ru-RU" smtClean="0"/>
              <a:t> детский сад №115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smtClean="0"/>
              <a:t>Обмен опытом работы 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smtClean="0"/>
              <a:t>по ФГОС ДО.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smtClean="0"/>
              <a:t>Сафронова Нина Николаевна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43438" y="836613"/>
            <a:ext cx="3454400" cy="7207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Сенсорный уголок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4716463" y="2349500"/>
            <a:ext cx="3386137" cy="23749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1. Мелкий бросовый материал – пуговицы, ленточки, шнурки, камешки, пластмассовые и металлические шарики, формы от киндер – сюрприза, шурупы, перья, трубочки от сока, др. </a:t>
            </a:r>
          </a:p>
        </p:txBody>
      </p:sp>
      <p:pic>
        <p:nvPicPr>
          <p:cNvPr id="2050" name="Picture 2" descr="G:\DSC098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4300" r="4300"/>
          <a:stretch>
            <a:fillRect/>
          </a:stretch>
        </p:blipFill>
        <p:spPr>
          <a:xfrm rot="6078827">
            <a:off x="541085" y="1348731"/>
            <a:ext cx="4087132" cy="3353544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404813"/>
            <a:ext cx="7067550" cy="1252537"/>
          </a:xfrm>
        </p:spPr>
        <p:txBody>
          <a:bodyPr/>
          <a:lstStyle/>
          <a:p>
            <a:pPr eaLnBrk="1" hangingPunct="1"/>
            <a:r>
              <a:rPr lang="ru-RU" smtClean="0"/>
              <a:t>Р.4 п. 4.6.ФГОС ДО 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916113"/>
            <a:ext cx="7408862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П4.6. </a:t>
            </a:r>
            <a:r>
              <a:rPr lang="ru-RU" sz="1800" smtClean="0">
                <a:solidFill>
                  <a:srgbClr val="FF0000"/>
                </a:solidFill>
              </a:rPr>
              <a:t>целевые ориентиры раннего  возраста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1. интересуется окружающими предметами и активно действует с ними…стремится проявлять настойчивость в достижении результата своих действий,… воспроизводит действия взрослого…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П.4.6 – </a:t>
            </a:r>
            <a:r>
              <a:rPr lang="ru-RU" sz="1800" smtClean="0">
                <a:solidFill>
                  <a:srgbClr val="FF0000"/>
                </a:solidFill>
              </a:rPr>
              <a:t>целевые ориентиры на этапе завершения дошкольного образования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1. Овладевает основными  способами деятельности, проявляет инициативу и самостоятельность … познавательно – исследовательской деятельности…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2… хорошо владеет устной речью, может выразить свои мыслив форме речи - рассуждения…,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3…. проявляет любознательность, задает вопросы, интересуется причино – следственными связями…, пытается объяснять явления природы, склонен наблюдать, экспериментировать,…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Направления в организации работы по ознакомлению </a:t>
            </a:r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дошкольников с познавательно – исследовательской деятельностью</a:t>
            </a:r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71538" y="1628775"/>
            <a:ext cx="3268662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Дидактические </a:t>
            </a:r>
            <a:r>
              <a:rPr lang="ru-RU" sz="1600" smtClean="0"/>
              <a:t>игры и упражнения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Опыты и эксперименты с природным материалом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Наблюдения и фиксация результата деятельности, опыта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Беседы по содержанию</a:t>
            </a:r>
            <a:r>
              <a:rPr lang="ru-RU" sz="1600" smtClean="0">
                <a:latin typeface="Arial" charset="0"/>
              </a:rPr>
              <a:t> и результату</a:t>
            </a:r>
            <a:r>
              <a:rPr lang="ru-RU" sz="1600" smtClean="0"/>
              <a:t> </a:t>
            </a:r>
            <a:r>
              <a:rPr lang="ru-RU" sz="1600" smtClean="0">
                <a:latin typeface="Arial" charset="0"/>
              </a:rPr>
              <a:t>выполненного опыта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Ознакомление с </a:t>
            </a:r>
            <a:r>
              <a:rPr lang="ru-RU" sz="1600" smtClean="0">
                <a:latin typeface="Arial" charset="0"/>
              </a:rPr>
              <a:t>результатами длительного наблюдения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Ознакомление с иллюстративным материал</a:t>
            </a:r>
            <a:r>
              <a:rPr lang="ru-RU" sz="1600" smtClean="0">
                <a:latin typeface="Arial" charset="0"/>
              </a:rPr>
              <a:t>ом (заполнение альбомов, схем, модулей, др)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Arial" charset="0"/>
              </a:rPr>
              <a:t>Выполнения макетов природных зон, модулей природных явлений, др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4294188" y="1995488"/>
          <a:ext cx="3598863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Дополнительное образование (кружки по интересам детей)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Проект - план  по дополнительному образованию</a:t>
            </a:r>
            <a:r>
              <a:rPr lang="ru-RU" sz="2000" smtClean="0">
                <a:latin typeface="Arial" charset="0"/>
              </a:rPr>
              <a:t> (формируемая часть образовательной Программы  дошкольного образования  - 40%)</a:t>
            </a:r>
            <a:r>
              <a:rPr lang="ru-RU" sz="2000" smtClean="0"/>
              <a:t>.</a:t>
            </a:r>
          </a:p>
          <a:p>
            <a:pPr eaLnBrk="1" hangingPunct="1"/>
            <a:r>
              <a:rPr lang="ru-RU" sz="2000" smtClean="0"/>
              <a:t>Кружок  </a:t>
            </a:r>
            <a:r>
              <a:rPr lang="ru-RU" sz="2000" b="1" smtClean="0">
                <a:solidFill>
                  <a:srgbClr val="FF0000"/>
                </a:solidFill>
              </a:rPr>
              <a:t>«</a:t>
            </a:r>
            <a:r>
              <a:rPr lang="ru-RU" sz="2000" b="1" smtClean="0">
                <a:solidFill>
                  <a:srgbClr val="FF0000"/>
                </a:solidFill>
                <a:latin typeface="Arial" charset="0"/>
              </a:rPr>
              <a:t>Детское экспериментирование </a:t>
            </a:r>
            <a:r>
              <a:rPr lang="ru-RU" sz="2000" b="1" smtClean="0">
                <a:solidFill>
                  <a:srgbClr val="FF0000"/>
                </a:solidFill>
              </a:rPr>
              <a:t>»</a:t>
            </a:r>
            <a:r>
              <a:rPr lang="ru-RU" sz="2000" smtClean="0"/>
              <a:t> - </a:t>
            </a:r>
            <a:r>
              <a:rPr lang="ru-RU" sz="2000" smtClean="0">
                <a:latin typeface="Arial" charset="0"/>
              </a:rPr>
              <a:t>развитие творческих способностей дошкольников через  познавательно – исследовательскую деятельность как одну из составляющих  способности к преобразованию </a:t>
            </a:r>
          </a:p>
          <a:p>
            <a:pPr algn="ctr" eaLnBrk="1" hangingPunct="1"/>
            <a:r>
              <a:rPr lang="ru-RU" sz="2000" smtClean="0"/>
              <a:t>Руководитель - воспитатель МБДОУ г.Иркутска</a:t>
            </a:r>
            <a:endParaRPr lang="ru-RU" sz="2000" smtClean="0">
              <a:latin typeface="Arial" charset="0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ru-RU" sz="2000" smtClean="0"/>
              <a:t> детского сада №115.    </a:t>
            </a:r>
            <a:endParaRPr lang="ru-RU" sz="2000" smtClean="0">
              <a:latin typeface="Arial" charset="0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ru-RU" sz="2000" b="1" smtClean="0"/>
              <a:t>Сафронова Нина Николаевна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Пояснительная  записка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773238"/>
            <a:ext cx="7229475" cy="4352925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Долгосрочный проект: </a:t>
            </a:r>
          </a:p>
          <a:p>
            <a:pPr marL="457200" indent="-457200"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«Детское экспериментирование»</a:t>
            </a:r>
          </a:p>
          <a:p>
            <a:pPr marL="457200" indent="-457200"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smtClean="0">
                <a:solidFill>
                  <a:srgbClr val="850976"/>
                </a:solidFill>
                <a:latin typeface="Arial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ru-RU" sz="2000" smtClean="0">
                <a:solidFill>
                  <a:srgbClr val="850976"/>
                </a:solidFill>
              </a:rPr>
              <a:t>Система НОД  рассчитана на  два учебных года  (старшая, подготовительная группы)</a:t>
            </a: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ru-RU" sz="2000" smtClean="0">
                <a:solidFill>
                  <a:srgbClr val="850976"/>
                </a:solidFill>
              </a:rPr>
              <a:t>В основе заложен принцип развивающего обучения и соблюдения условий Программы и Стандарта</a:t>
            </a: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ru-RU" sz="2000" smtClean="0">
                <a:solidFill>
                  <a:srgbClr val="850976"/>
                </a:solidFill>
              </a:rPr>
              <a:t>Предусматривает и  учитывает индивидуальные возможности ребенка</a:t>
            </a: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ru-RU" sz="2000" smtClean="0">
                <a:solidFill>
                  <a:srgbClr val="850976"/>
                </a:solidFill>
              </a:rPr>
              <a:t>Длительность НОД  в среднем от 25-30 минут</a:t>
            </a: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ru-RU" sz="2000" smtClean="0">
                <a:solidFill>
                  <a:srgbClr val="850976"/>
                </a:solidFill>
              </a:rPr>
              <a:t>Имеется картотека литературы, д\игр, наглядного материала и пособий</a:t>
            </a:r>
            <a:endParaRPr lang="ru-RU" sz="2000" smtClean="0">
              <a:solidFill>
                <a:srgbClr val="850976"/>
              </a:solidFill>
              <a:latin typeface="Arial" charset="0"/>
            </a:endParaRPr>
          </a:p>
          <a:p>
            <a:pPr marL="457200" indent="-457200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Актуальность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341438"/>
            <a:ext cx="7408862" cy="47847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Способность к преобразованию или получению творческого продукта с применением специальных средств, есть основа  составляющей творческих способностей дошкольников в настоящее время  данная проблема активно изучается отечественными и зарубежными учеными.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Исследования ученых  о способности к преобразованию у дошкольников указывают, что осознание преобразований у детей происходит стихийно и не всегда достигает высокие уровни. Ребенок чаше или не всегда «схватывает» сам момент перехода, преобразования состояний веществ или объектов.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В современный век скоростных изменений окружающей действительности и использования всевозможных технологий  основной задачей  в организации  процесса познавательно – исследовательской деятельности дошкольников  выделено - обратить внимание детей на динамичность окружающего мира, на происходящие вокруг превращения через познание, экспериментирование, исследование, др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«Целевые ориентиры» направлены:</a:t>
            </a:r>
          </a:p>
        </p:txBody>
      </p:sp>
      <p:sp>
        <p:nvSpPr>
          <p:cNvPr id="2662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11188" y="1844675"/>
            <a:ext cx="3889375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FF0000"/>
                </a:solidFill>
              </a:rPr>
              <a:t>Познавательно-исследовательная деятельность</a:t>
            </a:r>
            <a:r>
              <a:rPr lang="ru-RU" sz="1800" smtClean="0"/>
              <a:t> имеет важное значение в умственном развитии детей: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Развивает способность к преобразованию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Развивает познавательную инициативу</a:t>
            </a:r>
            <a:endParaRPr lang="ru-RU" sz="18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С</a:t>
            </a:r>
            <a:r>
              <a:rPr lang="ru-RU" sz="1800" smtClean="0"/>
              <a:t>пособствует развитию внимания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Развивает наблюдательность</a:t>
            </a:r>
            <a:r>
              <a:rPr lang="ru-RU" sz="1800" smtClean="0">
                <a:latin typeface="Arial" charset="0"/>
              </a:rPr>
              <a:t> и с</a:t>
            </a:r>
            <a:r>
              <a:rPr lang="ru-RU" sz="1800" smtClean="0"/>
              <a:t>пособность анализировать</a:t>
            </a:r>
            <a:r>
              <a:rPr lang="ru-RU" sz="1800" smtClean="0"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Умение устанавливать причинно-следственные связи</a:t>
            </a:r>
            <a:r>
              <a:rPr lang="ru-RU" sz="1800" smtClean="0"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Умение сравнивать</a:t>
            </a:r>
            <a:r>
              <a:rPr lang="ru-RU" sz="1800" smtClean="0">
                <a:latin typeface="Arial" charset="0"/>
              </a:rPr>
              <a:t> и д</a:t>
            </a:r>
            <a:r>
              <a:rPr lang="ru-RU" sz="1800" smtClean="0"/>
              <a:t>елать простейшие обобщения и выводы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26630" name="Rectangle 6"/>
          <p:cNvSpPr>
            <a:spLocks noGrp="1"/>
          </p:cNvSpPr>
          <p:nvPr>
            <p:ph sz="half" idx="4294967295"/>
          </p:nvPr>
        </p:nvSpPr>
        <p:spPr>
          <a:xfrm>
            <a:off x="4651375" y="1916113"/>
            <a:ext cx="3629025" cy="4210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26627" name="Picture 2" descr="F:\DCIM\101MSDCF\DSC00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73238"/>
            <a:ext cx="35528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Д</a:t>
            </a:r>
            <a:r>
              <a:rPr lang="ru-RU" sz="2800" smtClean="0">
                <a:latin typeface="Arial" charset="0"/>
              </a:rPr>
              <a:t>олгосрочный</a:t>
            </a:r>
            <a:r>
              <a:rPr lang="ru-RU" sz="2800" smtClean="0"/>
              <a:t> курс ознакомления </a:t>
            </a:r>
            <a:r>
              <a:rPr lang="ru-RU" sz="2800" smtClean="0">
                <a:latin typeface="Arial" charset="0"/>
              </a:rPr>
              <a:t>с</a:t>
            </a:r>
            <a:br>
              <a:rPr lang="ru-RU" sz="2800" smtClean="0">
                <a:latin typeface="Arial" charset="0"/>
              </a:rPr>
            </a:br>
            <a:r>
              <a:rPr lang="ru-RU" sz="2800" smtClean="0">
                <a:latin typeface="Arial" charset="0"/>
              </a:rPr>
              <a:t>природой -  «Детское экспериментирование»</a:t>
            </a:r>
          </a:p>
        </p:txBody>
      </p:sp>
      <p:sp>
        <p:nvSpPr>
          <p:cNvPr id="28675" name="Rectangle 4"/>
          <p:cNvSpPr>
            <a:spLocks noGrp="1"/>
          </p:cNvSpPr>
          <p:nvPr>
            <p:ph type="body" idx="4294967295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FF0000"/>
                </a:solidFill>
              </a:rPr>
              <a:t>План – проект содержит перспективный план  НОД на два учебных года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FF0000"/>
                </a:solidFill>
              </a:rPr>
              <a:t>Разработаны конспекты комплексных  краткосрочных тематических проектов на каждую  тему НОД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Произведен п</a:t>
            </a:r>
            <a:r>
              <a:rPr lang="ru-RU" smtClean="0">
                <a:solidFill>
                  <a:srgbClr val="FF0000"/>
                </a:solidFill>
              </a:rPr>
              <a:t>одбор разнообразного дидактического материала, включающего физкультминутки для снятия напряжения и переключения внимания детей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FF0000"/>
                </a:solidFill>
              </a:rPr>
              <a:t>Подготовлены методические рекомендации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FF0000"/>
                </a:solidFill>
                <a:latin typeface="Arial" charset="0"/>
              </a:rPr>
              <a:t>Имеется инструментарий - </a:t>
            </a:r>
            <a:r>
              <a:rPr lang="ru-RU" smtClean="0">
                <a:solidFill>
                  <a:srgbClr val="FF0000"/>
                </a:solidFill>
              </a:rPr>
              <a:t>Целевые ориентиры</a:t>
            </a:r>
            <a:r>
              <a:rPr lang="ru-RU" smtClean="0">
                <a:solidFill>
                  <a:srgbClr val="85097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Цель план –проекта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484313"/>
            <a:ext cx="7408862" cy="4641850"/>
          </a:xfrm>
        </p:spPr>
        <p:txBody>
          <a:bodyPr/>
          <a:lstStyle/>
          <a:p>
            <a:pPr eaLnBrk="1" hangingPunct="1"/>
            <a:r>
              <a:rPr lang="ru-RU" smtClean="0"/>
              <a:t>Развитие познавательных интересов детей</a:t>
            </a:r>
          </a:p>
          <a:p>
            <a:pPr eaLnBrk="1" hangingPunct="1"/>
            <a:r>
              <a:rPr lang="ru-RU" smtClean="0"/>
              <a:t>Расширение опыта ориентировки в окружающем</a:t>
            </a:r>
          </a:p>
          <a:p>
            <a:pPr eaLnBrk="1" hangingPunct="1"/>
            <a:r>
              <a:rPr lang="ru-RU" smtClean="0"/>
              <a:t>Сенсорное развитие</a:t>
            </a:r>
          </a:p>
          <a:p>
            <a:pPr eaLnBrk="1" hangingPunct="1"/>
            <a:r>
              <a:rPr lang="ru-RU" smtClean="0"/>
              <a:t>Развитие любознательности </a:t>
            </a:r>
          </a:p>
          <a:p>
            <a:pPr eaLnBrk="1" hangingPunct="1"/>
            <a:r>
              <a:rPr lang="ru-RU" smtClean="0"/>
              <a:t>Развитие познавательной мотивации</a:t>
            </a:r>
          </a:p>
          <a:p>
            <a:pPr eaLnBrk="1" hangingPunct="1"/>
            <a:r>
              <a:rPr lang="ru-RU" smtClean="0"/>
              <a:t>Формирование познавательных действий</a:t>
            </a:r>
          </a:p>
          <a:p>
            <a:pPr eaLnBrk="1" hangingPunct="1"/>
            <a:r>
              <a:rPr lang="ru-RU" smtClean="0"/>
              <a:t>Развитие воображения и творческой активности</a:t>
            </a:r>
          </a:p>
          <a:p>
            <a:pPr eaLnBrk="1" hangingPunct="1"/>
            <a:r>
              <a:rPr lang="ru-RU" smtClean="0"/>
              <a:t>Формирование представлений о свойствах и отношениях объектов окружающей среды</a:t>
            </a:r>
          </a:p>
          <a:p>
            <a:pPr eaLnBrk="1" hangingPunct="1"/>
            <a:r>
              <a:rPr lang="ru-RU" smtClean="0"/>
              <a:t>Развитие способности к преобразованию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Задачи: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700213"/>
            <a:ext cx="7408862" cy="4425950"/>
          </a:xfrm>
        </p:spPr>
        <p:txBody>
          <a:bodyPr/>
          <a:lstStyle/>
          <a:p>
            <a:pPr eaLnBrk="1" hangingPunct="1"/>
            <a:r>
              <a:rPr lang="ru-RU" sz="2000" smtClean="0"/>
              <a:t>Развивать умение находить и различать противоположности</a:t>
            </a:r>
          </a:p>
          <a:p>
            <a:pPr eaLnBrk="1" hangingPunct="1"/>
            <a:r>
              <a:rPr lang="ru-RU" sz="2000" smtClean="0"/>
              <a:t>Развивать умение наблюдать, сравнивать различные вещества</a:t>
            </a:r>
          </a:p>
          <a:p>
            <a:pPr eaLnBrk="1" hangingPunct="1"/>
            <a:r>
              <a:rPr lang="ru-RU" sz="2000" smtClean="0"/>
              <a:t>Формировать представления:</a:t>
            </a:r>
          </a:p>
          <a:p>
            <a:pPr eaLnBrk="1" hangingPunct="1"/>
            <a:r>
              <a:rPr lang="ru-RU" sz="2000" smtClean="0"/>
              <a:t>      </a:t>
            </a:r>
            <a:r>
              <a:rPr lang="ru-RU" sz="1600" smtClean="0"/>
              <a:t>О свойствах твердых и жидких веществах</a:t>
            </a:r>
          </a:p>
          <a:p>
            <a:pPr eaLnBrk="1" hangingPunct="1"/>
            <a:r>
              <a:rPr lang="ru-RU" sz="1600" smtClean="0"/>
              <a:t>        О воздухе и его свойствах, о значении воздуха </a:t>
            </a:r>
          </a:p>
          <a:p>
            <a:pPr eaLnBrk="1" hangingPunct="1"/>
            <a:r>
              <a:rPr lang="ru-RU" sz="1600" smtClean="0"/>
              <a:t>        О плавлении тел</a:t>
            </a:r>
          </a:p>
          <a:p>
            <a:pPr eaLnBrk="1" hangingPunct="1"/>
            <a:r>
              <a:rPr lang="ru-RU" sz="1600" smtClean="0"/>
              <a:t>        О давлении воздуха и жидкостей</a:t>
            </a:r>
          </a:p>
          <a:p>
            <a:pPr eaLnBrk="1" hangingPunct="1"/>
            <a:r>
              <a:rPr lang="ru-RU" sz="1600" smtClean="0"/>
              <a:t>        О теплопередаче, нагревании и охлаждении</a:t>
            </a:r>
          </a:p>
          <a:p>
            <a:pPr eaLnBrk="1" hangingPunct="1"/>
            <a:r>
              <a:rPr lang="ru-RU" sz="1600" smtClean="0"/>
              <a:t>        О способах изменения температурного состояния тела</a:t>
            </a:r>
          </a:p>
          <a:p>
            <a:pPr eaLnBrk="1" hangingPunct="1"/>
            <a:r>
              <a:rPr lang="ru-RU" sz="2000" smtClean="0"/>
              <a:t>Развитие практических действий в процессе экспериментов и опытов</a:t>
            </a:r>
          </a:p>
          <a:p>
            <a:pPr eaLnBrk="1" hangingPunct="1"/>
            <a:r>
              <a:rPr lang="ru-RU" sz="2000" smtClean="0"/>
              <a:t>Развитие экологического сознания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990600"/>
            <a:ext cx="6965950" cy="16764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</a:rPr>
              <a:t>Информационно – консультативный проект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subTitle" idx="4294967295"/>
          </p:nvPr>
        </p:nvSpPr>
        <p:spPr>
          <a:xfrm>
            <a:off x="838200" y="3048000"/>
            <a:ext cx="6529388" cy="2590800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smtClean="0">
                <a:solidFill>
                  <a:srgbClr val="FF33CC"/>
                </a:solidFill>
              </a:rPr>
              <a:t>Работа ДОУ в современных условиях  -  ФГОС ДО</a:t>
            </a:r>
            <a:endParaRPr lang="ru-RU" sz="2000" smtClean="0"/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smtClean="0"/>
              <a:t>Цель: повышение компетентности педагогов  в работе по  ФГОС ДО</a:t>
            </a:r>
            <a:r>
              <a:rPr lang="ru-RU" sz="2000" smtClean="0">
                <a:latin typeface="Arial" charset="0"/>
              </a:rPr>
              <a:t> в аспекте - использование современных педагогических технологий для реализации Программы   с учетом интеграции  образовательных областей - «Познавательное развитие», «Социально – коммуникативное развитие»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7643812" cy="125253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Направление </a:t>
            </a:r>
            <a:r>
              <a:rPr lang="ru-RU" sz="3200" smtClean="0"/>
              <a:t> метода «</a:t>
            </a:r>
            <a:r>
              <a:rPr lang="ru-RU" sz="3200" smtClean="0">
                <a:latin typeface="Arial" charset="0"/>
              </a:rPr>
              <a:t> наблюдение, опыты</a:t>
            </a:r>
            <a:r>
              <a:rPr lang="ru-RU" sz="3200" smtClean="0"/>
              <a:t>»  в  план – проекте </a:t>
            </a:r>
            <a:r>
              <a:rPr lang="ru-RU" sz="3200" smtClean="0">
                <a:latin typeface="Arial" charset="0"/>
              </a:rPr>
              <a:t/>
            </a:r>
            <a:br>
              <a:rPr lang="ru-RU" sz="3200" smtClean="0">
                <a:latin typeface="Arial" charset="0"/>
              </a:rPr>
            </a:br>
            <a:r>
              <a:rPr lang="ru-RU" sz="3200" smtClean="0"/>
              <a:t>«</a:t>
            </a:r>
            <a:r>
              <a:rPr lang="ru-RU" sz="3200" smtClean="0">
                <a:latin typeface="Arial" charset="0"/>
              </a:rPr>
              <a:t>Детское экспериментирование </a:t>
            </a:r>
            <a:r>
              <a:rPr lang="ru-RU" sz="3200" smtClean="0"/>
              <a:t>»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2060575"/>
            <a:ext cx="7408862" cy="4065588"/>
          </a:xfrm>
        </p:spPr>
        <p:txBody>
          <a:bodyPr/>
          <a:lstStyle/>
          <a:p>
            <a:pPr eaLnBrk="1" hangingPunct="1"/>
            <a:r>
              <a:rPr lang="ru-RU" sz="2000" smtClean="0"/>
              <a:t>Формировать представления об агрегатных превращениях воды и сезонных изменениях в природе</a:t>
            </a:r>
          </a:p>
          <a:p>
            <a:pPr eaLnBrk="1" hangingPunct="1"/>
            <a:r>
              <a:rPr lang="ru-RU" sz="2000" smtClean="0"/>
              <a:t>Развивать представления о знаках и символах</a:t>
            </a:r>
          </a:p>
          <a:p>
            <a:pPr eaLnBrk="1" hangingPunct="1"/>
            <a:r>
              <a:rPr lang="ru-RU" sz="2000" smtClean="0"/>
              <a:t>Расширять представления о строении веществ, изучая их с помощью лупы</a:t>
            </a:r>
          </a:p>
          <a:p>
            <a:pPr eaLnBrk="1" hangingPunct="1"/>
            <a:r>
              <a:rPr lang="ru-RU" sz="2000" smtClean="0"/>
              <a:t>Формировать представления:</a:t>
            </a:r>
          </a:p>
          <a:p>
            <a:pPr eaLnBrk="1" hangingPunct="1"/>
            <a:r>
              <a:rPr lang="ru-RU" sz="2000" smtClean="0"/>
              <a:t>   о твердых и жидких веществах</a:t>
            </a:r>
          </a:p>
          <a:p>
            <a:pPr eaLnBrk="1" hangingPunct="1"/>
            <a:r>
              <a:rPr lang="ru-RU" sz="2000" smtClean="0"/>
              <a:t>   о плавлении и отвердевании</a:t>
            </a:r>
          </a:p>
          <a:p>
            <a:pPr eaLnBrk="1" hangingPunct="1"/>
            <a:r>
              <a:rPr lang="ru-RU" sz="2000" smtClean="0"/>
              <a:t>   о нагревании и охлаждении</a:t>
            </a:r>
          </a:p>
          <a:p>
            <a:pPr eaLnBrk="1" hangingPunct="1"/>
            <a:r>
              <a:rPr lang="ru-RU" sz="2000" smtClean="0"/>
              <a:t>   об испарении воды и превращении в пар</a:t>
            </a:r>
          </a:p>
          <a:p>
            <a:pPr eaLnBrk="1" hangingPunct="1"/>
            <a:r>
              <a:rPr lang="ru-RU" sz="2000" smtClean="0"/>
              <a:t>   о конденсации воды и превращении пара в воду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Методические рекомендации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pPr eaLnBrk="1" hangingPunct="1"/>
            <a:r>
              <a:rPr lang="ru-RU" sz="2000" smtClean="0"/>
              <a:t>Обратить внимание детей на происходящие вокруг физические явления, превращения</a:t>
            </a:r>
          </a:p>
          <a:p>
            <a:pPr eaLnBrk="1" hangingPunct="1"/>
            <a:r>
              <a:rPr lang="ru-RU" sz="2000" smtClean="0"/>
              <a:t>Желательно, чтобы дети усваивали антонимы, т.к. через них передается система изменений (переход из одного состояния в другое)</a:t>
            </a:r>
          </a:p>
          <a:p>
            <a:pPr eaLnBrk="1" hangingPunct="1"/>
            <a:r>
              <a:rPr lang="ru-RU" sz="2000" smtClean="0"/>
              <a:t>Важный момент – эмоциональное проживание наблюдаемых процессов и явлений (использование сказочных сюжетов, подвижных игр, зарисовывание)</a:t>
            </a:r>
          </a:p>
          <a:p>
            <a:pPr eaLnBrk="1" hangingPunct="1"/>
            <a:r>
              <a:rPr lang="ru-RU" sz="2000" smtClean="0"/>
              <a:t>Необходимо, чтобы ребенок был не зрителем,  исследователем</a:t>
            </a:r>
          </a:p>
          <a:p>
            <a:pPr eaLnBrk="1" hangingPunct="1"/>
            <a:r>
              <a:rPr lang="ru-RU" sz="2000" smtClean="0"/>
              <a:t>Дать импульс к развитию творческого мышления</a:t>
            </a:r>
          </a:p>
          <a:p>
            <a:pPr eaLnBrk="1" hangingPunct="1"/>
            <a:r>
              <a:rPr lang="ru-RU" sz="2000" smtClean="0"/>
              <a:t>Нацелить родителей на совместные исследования с детьми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пользователь\Desktop\101MSDCF\DSC00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09581">
            <a:off x="389732" y="1566069"/>
            <a:ext cx="54737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7"/>
          <p:cNvSpPr>
            <a:spLocks noGrp="1"/>
          </p:cNvSpPr>
          <p:nvPr>
            <p:ph type="title"/>
          </p:nvPr>
        </p:nvSpPr>
        <p:spPr>
          <a:xfrm>
            <a:off x="1979613" y="404813"/>
            <a:ext cx="5967412" cy="1008062"/>
          </a:xfrm>
        </p:spPr>
        <p:txBody>
          <a:bodyPr/>
          <a:lstStyle/>
          <a:p>
            <a:pPr eaLnBrk="1" hangingPunct="1"/>
            <a:r>
              <a:rPr lang="ru-RU" sz="2800" smtClean="0"/>
              <a:t>Детское экспериментирование</a:t>
            </a:r>
          </a:p>
        </p:txBody>
      </p:sp>
      <p:sp>
        <p:nvSpPr>
          <p:cNvPr id="33795" name="Текст 8"/>
          <p:cNvSpPr>
            <a:spLocks noGrp="1"/>
          </p:cNvSpPr>
          <p:nvPr>
            <p:ph type="body" idx="1"/>
          </p:nvPr>
        </p:nvSpPr>
        <p:spPr>
          <a:xfrm>
            <a:off x="5508625" y="1196975"/>
            <a:ext cx="2484438" cy="42481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Интеграция образовательных  областей- «Познавательное развитие»,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«Речевое развитие», </a:t>
            </a:r>
          </a:p>
          <a:p>
            <a:pPr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«Социально – коммуникативное развитие»</a:t>
            </a:r>
          </a:p>
          <a:p>
            <a:pPr eaLnBrk="1" hangingPunct="1"/>
            <a:endParaRPr lang="ru-RU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smtClean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ru-RU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Тематическое планирование </a:t>
            </a:r>
          </a:p>
        </p:txBody>
      </p:sp>
      <p:sp>
        <p:nvSpPr>
          <p:cNvPr id="3481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95288" y="1700213"/>
            <a:ext cx="3600450" cy="43402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Кружок «Детское экспериментирование» проводится в форме НОД по подгруппам в чередовании через неделю (одна группа – два раза в месяц)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Кружок проводится во второй половине дня в старшей и подготовительной группе по 25 и 30 минут </a:t>
            </a:r>
          </a:p>
        </p:txBody>
      </p:sp>
      <p:pic>
        <p:nvPicPr>
          <p:cNvPr id="34819" name="Picture 8" descr="G:\DCIM\101MSDCF\DSC00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060575"/>
            <a:ext cx="49926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План кружка в старшей   группе</a:t>
            </a:r>
            <a:r>
              <a:rPr lang="ru-RU" sz="3800" smtClean="0">
                <a:latin typeface="Arial" charset="0"/>
              </a:rPr>
              <a:t/>
            </a:r>
            <a:br>
              <a:rPr lang="ru-RU" sz="3800" smtClean="0">
                <a:latin typeface="Arial" charset="0"/>
              </a:rPr>
            </a:br>
            <a:r>
              <a:rPr lang="ru-RU" sz="3800" smtClean="0"/>
              <a:t> на  октябрь</a:t>
            </a:r>
            <a:r>
              <a:rPr lang="ru-RU" sz="3800" smtClean="0">
                <a:latin typeface="Arial" charset="0"/>
              </a:rPr>
              <a:t>, ноябрь</a:t>
            </a:r>
          </a:p>
        </p:txBody>
      </p:sp>
      <p:sp>
        <p:nvSpPr>
          <p:cNvPr id="3584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71538" y="1989138"/>
            <a:ext cx="3627437" cy="41370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Октябрь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1. «Наоборот», «Большой маленький»,«Изменения»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2. «Превращения»,схема превращения.</a:t>
            </a:r>
          </a:p>
          <a:p>
            <a:pPr eaLnBrk="1" hangingPunct="1"/>
            <a:endParaRPr lang="ru-RU" sz="2000" smtClean="0">
              <a:latin typeface="Arial" charset="0"/>
            </a:endParaRPr>
          </a:p>
          <a:p>
            <a:pPr eaLnBrk="1" hangingPunct="1"/>
            <a:r>
              <a:rPr lang="ru-RU" sz="2000" smtClean="0">
                <a:latin typeface="Arial" charset="0"/>
              </a:rPr>
              <a:t>Ноябрь 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1.Вода в жидком состоянии 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2 Лед – вода – твердое состояние</a:t>
            </a:r>
          </a:p>
        </p:txBody>
      </p:sp>
      <p:pic>
        <p:nvPicPr>
          <p:cNvPr id="35843" name="Picture 2" descr="C:\Users\пользователь\Desktop\101MSDCF\DSC0019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916113"/>
            <a:ext cx="3201988" cy="42100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План кружка в старшей   группе</a:t>
            </a:r>
            <a:r>
              <a:rPr lang="ru-RU" sz="3800" smtClean="0">
                <a:latin typeface="Arial" charset="0"/>
              </a:rPr>
              <a:t/>
            </a:r>
            <a:br>
              <a:rPr lang="ru-RU" sz="3800" smtClean="0">
                <a:latin typeface="Arial" charset="0"/>
              </a:rPr>
            </a:br>
            <a:r>
              <a:rPr lang="ru-RU" sz="3800" smtClean="0"/>
              <a:t> </a:t>
            </a:r>
            <a:r>
              <a:rPr lang="ru-RU" sz="3800" smtClean="0">
                <a:latin typeface="Arial" charset="0"/>
              </a:rPr>
              <a:t>декабрь, январь, февраль</a:t>
            </a:r>
          </a:p>
        </p:txBody>
      </p:sp>
      <p:sp>
        <p:nvSpPr>
          <p:cNvPr id="3686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51375" y="1916113"/>
            <a:ext cx="3629025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Декабрь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1.»Жидкое – твердое»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2. «Нагревание и охлаждение»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Январь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1. «Преобразование -испарение»- вода- пар.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2 «Золушка» Преобразование –выпаривание соли, аромат духов, др. -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Февраль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1. «Царство льда, воды и пара»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Arial" charset="0"/>
              </a:rPr>
              <a:t>2.  «Свойства веществ»</a:t>
            </a:r>
          </a:p>
        </p:txBody>
      </p:sp>
      <p:pic>
        <p:nvPicPr>
          <p:cNvPr id="36867" name="Picture 6" descr="j02938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8988" y="2060575"/>
            <a:ext cx="3495675" cy="374491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План кружка в старшей   группе</a:t>
            </a:r>
            <a:r>
              <a:rPr lang="ru-RU" sz="3800" smtClean="0">
                <a:latin typeface="Arial" charset="0"/>
              </a:rPr>
              <a:t/>
            </a:r>
            <a:br>
              <a:rPr lang="ru-RU" sz="3800" smtClean="0">
                <a:latin typeface="Arial" charset="0"/>
              </a:rPr>
            </a:br>
            <a:r>
              <a:rPr lang="ru-RU" sz="3800" smtClean="0"/>
              <a:t> </a:t>
            </a:r>
            <a:r>
              <a:rPr lang="ru-RU" sz="3800" smtClean="0">
                <a:latin typeface="Arial" charset="0"/>
              </a:rPr>
              <a:t>март, апрель, май</a:t>
            </a:r>
          </a:p>
        </p:txBody>
      </p:sp>
      <p:sp>
        <p:nvSpPr>
          <p:cNvPr id="3789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71538" y="1916113"/>
            <a:ext cx="3627437" cy="4210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Март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1 «Строение веществ» (лупа, песок, сахар, вода)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2. «Воздух» - преобразование.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Апрель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1.Плавание тел.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2.Термометр (воздух, вода, тело)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Май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1 Теплопередача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КВН - «Незнайка и Знайка»</a:t>
            </a:r>
          </a:p>
        </p:txBody>
      </p:sp>
      <p:pic>
        <p:nvPicPr>
          <p:cNvPr id="37891" name="Picture 2" descr="C:\Users\пользователь\Desktop\101MSDCF\DSC0018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44675"/>
            <a:ext cx="3671888" cy="43529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План кружка в подготовительной   группе на  октябрь</a:t>
            </a:r>
            <a:r>
              <a:rPr lang="ru-RU" sz="3400" smtClean="0">
                <a:latin typeface="Arial" charset="0"/>
              </a:rPr>
              <a:t>, ноябрь</a:t>
            </a:r>
            <a:r>
              <a:rPr lang="ru-RU" sz="3400" smtClean="0"/>
              <a:t> 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71538" y="2060575"/>
            <a:ext cx="4016375" cy="4065588"/>
          </a:xfrm>
        </p:spPr>
        <p:txBody>
          <a:bodyPr/>
          <a:lstStyle/>
          <a:p>
            <a:pPr marL="381000" indent="-381000" eaLnBrk="1" hangingPunct="1"/>
            <a:r>
              <a:rPr lang="ru-RU" sz="1800" smtClean="0">
                <a:latin typeface="Arial" charset="0"/>
              </a:rPr>
              <a:t>Октябрь </a:t>
            </a:r>
          </a:p>
          <a:p>
            <a:pPr marL="381000" indent="-381000" eaLnBrk="1" hangingPunct="1">
              <a:buFont typeface="Symbol" pitchFamily="18" charset="2"/>
              <a:buNone/>
            </a:pPr>
            <a:r>
              <a:rPr lang="ru-RU" sz="1800" smtClean="0"/>
              <a:t>1. </a:t>
            </a:r>
            <a:r>
              <a:rPr lang="ru-RU" sz="1800" smtClean="0">
                <a:latin typeface="Arial" charset="0"/>
              </a:rPr>
              <a:t>Единицы измерения ( вес, длина, температура, объем)</a:t>
            </a:r>
          </a:p>
          <a:p>
            <a:pPr marL="381000" indent="-381000" eaLnBrk="1" hangingPunct="1">
              <a:buFont typeface="Symbol" pitchFamily="18" charset="2"/>
              <a:buNone/>
            </a:pPr>
            <a:r>
              <a:rPr lang="ru-RU" sz="1800" smtClean="0"/>
              <a:t>2. </a:t>
            </a:r>
            <a:r>
              <a:rPr lang="ru-RU" sz="1800" smtClean="0">
                <a:latin typeface="Arial" charset="0"/>
              </a:rPr>
              <a:t>Измерение – история измерительных приборов</a:t>
            </a:r>
          </a:p>
          <a:p>
            <a:pPr marL="381000" indent="-381000" eaLnBrk="1" hangingPunct="1">
              <a:buFont typeface="Wingdings" pitchFamily="2" charset="2"/>
              <a:buChar char="v"/>
            </a:pPr>
            <a:r>
              <a:rPr lang="ru-RU" sz="1800" smtClean="0">
                <a:latin typeface="Arial" charset="0"/>
              </a:rPr>
              <a:t>  Но</a:t>
            </a:r>
            <a:r>
              <a:rPr lang="ru-RU" sz="1800" smtClean="0"/>
              <a:t>ябрь</a:t>
            </a:r>
            <a:r>
              <a:rPr lang="ru-RU" sz="1800" smtClean="0">
                <a:latin typeface="Arial" charset="0"/>
              </a:rPr>
              <a:t> </a:t>
            </a:r>
          </a:p>
          <a:p>
            <a:pPr marL="381000" indent="-381000" eaLnBrk="1" hangingPunct="1">
              <a:buFont typeface="Symbol" pitchFamily="18" charset="2"/>
              <a:buAutoNum type="arabicPeriod"/>
            </a:pPr>
            <a:r>
              <a:rPr lang="ru-RU" sz="1800" smtClean="0"/>
              <a:t>«Река времени» - измерение – понятие – «время»,</a:t>
            </a:r>
          </a:p>
          <a:p>
            <a:pPr marL="381000" indent="-381000" eaLnBrk="1" hangingPunct="1">
              <a:buFont typeface="Symbol" pitchFamily="18" charset="2"/>
              <a:buNone/>
            </a:pPr>
            <a:r>
              <a:rPr lang="ru-RU" sz="1800" smtClean="0"/>
              <a:t>        модель частей суток</a:t>
            </a:r>
          </a:p>
          <a:p>
            <a:pPr marL="381000" indent="-381000" eaLnBrk="1" hangingPunct="1">
              <a:buFont typeface="Symbol" pitchFamily="18" charset="2"/>
              <a:buNone/>
            </a:pPr>
            <a:r>
              <a:rPr lang="ru-RU" sz="1800" smtClean="0"/>
              <a:t>  2.  «Времена  года» - признаки , сравнения </a:t>
            </a:r>
          </a:p>
          <a:p>
            <a:pPr marL="381000" indent="-381000" eaLnBrk="1" hangingPunct="1"/>
            <a:endParaRPr lang="ru-RU" sz="1800" smtClean="0"/>
          </a:p>
        </p:txBody>
      </p:sp>
      <p:pic>
        <p:nvPicPr>
          <p:cNvPr id="38915" name="Picture 7" descr="j030084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276475"/>
            <a:ext cx="3024187" cy="29527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План кружка в подготовительной   группе -  декабрь, январь, февраль</a:t>
            </a:r>
            <a:endParaRPr lang="ru-RU" sz="3800" smtClean="0">
              <a:latin typeface="Arial" charset="0"/>
            </a:endParaRPr>
          </a:p>
        </p:txBody>
      </p:sp>
      <p:sp>
        <p:nvSpPr>
          <p:cNvPr id="3993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Декабрь</a:t>
            </a:r>
            <a:r>
              <a:rPr lang="ru-RU" sz="16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1. ориентировка по карте, глобусу- земля, моря, др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2. Вещество . Три состояния воды.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Январь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1.ТРИЗ – «Вода хорошо, вода плохо»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2. ТРИЗ - «Огонь хорошо, огонь плохо»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Февраль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1.Движение – «От колеса до автомобиля»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 Движение – «История механизмов»</a:t>
            </a:r>
          </a:p>
        </p:txBody>
      </p:sp>
      <p:pic>
        <p:nvPicPr>
          <p:cNvPr id="39939" name="Picture 8" descr="j02938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4476750"/>
            <a:ext cx="3024187" cy="1649413"/>
          </a:xfrm>
        </p:spPr>
      </p:pic>
      <p:pic>
        <p:nvPicPr>
          <p:cNvPr id="39940" name="Picture 10" descr="j03351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2420938"/>
            <a:ext cx="2592388" cy="147161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План кружка в подготовительной   группе -  март , апрель, май</a:t>
            </a:r>
          </a:p>
        </p:txBody>
      </p:sp>
      <p:sp>
        <p:nvSpPr>
          <p:cNvPr id="4096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51375" y="1989138"/>
            <a:ext cx="3629025" cy="4137025"/>
          </a:xfrm>
        </p:spPr>
        <p:txBody>
          <a:bodyPr/>
          <a:lstStyle/>
          <a:p>
            <a:pPr eaLnBrk="1" hangingPunct="1"/>
            <a:r>
              <a:rPr lang="ru-RU" sz="1800" smtClean="0"/>
              <a:t>Март </a:t>
            </a:r>
          </a:p>
          <a:p>
            <a:pPr eaLnBrk="1" hangingPunct="1"/>
            <a:r>
              <a:rPr lang="ru-RU" sz="1800" smtClean="0"/>
              <a:t>1. Свет и цвет – отражение света (зеркало, линза, лупа)</a:t>
            </a:r>
          </a:p>
          <a:p>
            <a:pPr eaLnBrk="1" hangingPunct="1"/>
            <a:r>
              <a:rPr lang="ru-RU" sz="1800" smtClean="0"/>
              <a:t>2 Звук и слух (сила звука, мелодия)</a:t>
            </a:r>
          </a:p>
          <a:p>
            <a:pPr eaLnBrk="1" hangingPunct="1"/>
            <a:r>
              <a:rPr lang="ru-RU" sz="1800" smtClean="0"/>
              <a:t>Апрель</a:t>
            </a:r>
          </a:p>
          <a:p>
            <a:pPr eaLnBrk="1" hangingPunct="1"/>
            <a:r>
              <a:rPr lang="ru-RU" sz="1800" smtClean="0"/>
              <a:t>1. в мире электричества (от спички до электростанции)</a:t>
            </a:r>
          </a:p>
          <a:p>
            <a:pPr eaLnBrk="1" hangingPunct="1"/>
            <a:r>
              <a:rPr lang="ru-RU" sz="1800" smtClean="0"/>
              <a:t>2.Магнетизм – магнит и его свойства</a:t>
            </a:r>
          </a:p>
          <a:p>
            <a:pPr eaLnBrk="1" hangingPunct="1"/>
            <a:r>
              <a:rPr lang="ru-RU" sz="1800" smtClean="0"/>
              <a:t>Май</a:t>
            </a:r>
          </a:p>
          <a:p>
            <a:pPr eaLnBrk="1" hangingPunct="1"/>
            <a:r>
              <a:rPr lang="ru-RU" sz="1800" smtClean="0"/>
              <a:t>1. Человек и законы природы (рассада, наблюдение, рост)</a:t>
            </a:r>
          </a:p>
          <a:p>
            <a:pPr eaLnBrk="1" hangingPunct="1"/>
            <a:endParaRPr lang="ru-RU" sz="1800" smtClean="0"/>
          </a:p>
        </p:txBody>
      </p:sp>
      <p:pic>
        <p:nvPicPr>
          <p:cNvPr id="40963" name="Picture 2" descr="G:\DSC099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71538" y="2060575"/>
            <a:ext cx="3627437" cy="39608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14042" y="156354"/>
            <a:ext cx="8384128" cy="88963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ФГОС </a:t>
            </a:r>
            <a:br>
              <a:rPr lang="ru-RU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</a:br>
            <a:r>
              <a:rPr lang="ru-RU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направлен на обеспечение  </a:t>
            </a:r>
            <a:endParaRPr lang="ru-RU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15362" name="Прямоугольник 7"/>
          <p:cNvSpPr>
            <a:spLocks noChangeArrowheads="1"/>
          </p:cNvSpPr>
          <p:nvPr/>
        </p:nvSpPr>
        <p:spPr bwMode="auto">
          <a:xfrm>
            <a:off x="1258888" y="1268413"/>
            <a:ext cx="72675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духовно-нравственного развития  и воспитания детей </a:t>
            </a: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на уровне дошкольного образования,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становление основ их российской гражданской идентичности</a:t>
            </a: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равных возможностей полноценного развития</a:t>
            </a: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, обучения и воспитания ребенка</a:t>
            </a:r>
          </a:p>
          <a:p>
            <a:pPr>
              <a:buFont typeface="Wingdings" pitchFamily="2" charset="2"/>
              <a:buChar char="§"/>
            </a:pP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формирования общей культуры, развития физических, интеллектуальных, нравственных, эстетических и личностных качеств, формирования предпосылок учебной деятельности, сохранения и укрепления здоровья </a:t>
            </a: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детей дошкольного возраста</a:t>
            </a:r>
          </a:p>
          <a:p>
            <a:pPr>
              <a:buFont typeface="Wingdings" pitchFamily="2" charset="2"/>
              <a:buChar char="§"/>
            </a:pP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 формирования </a:t>
            </a: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образовательной среды </a:t>
            </a: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дошкольного образования, обеспечивающей реализацию требований ФГОС</a:t>
            </a:r>
          </a:p>
          <a:p>
            <a:pPr>
              <a:buFont typeface="Wingdings" pitchFamily="2" charset="2"/>
              <a:buChar char="§"/>
            </a:pPr>
            <a:r>
              <a:rPr lang="ru-RU" sz="2000" b="1">
                <a:solidFill>
                  <a:srgbClr val="002060"/>
                </a:solidFill>
                <a:latin typeface="Cambria" pitchFamily="18" charset="0"/>
              </a:rPr>
              <a:t>преемственности уровней  </a:t>
            </a:r>
            <a:r>
              <a:rPr lang="ru-RU" sz="2000">
                <a:solidFill>
                  <a:srgbClr val="002060"/>
                </a:solidFill>
                <a:latin typeface="Cambria" pitchFamily="18" charset="0"/>
              </a:rPr>
              <a:t>     образования (единая философия образования)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Р.3. п 3.3.4.п\п1)</a:t>
            </a:r>
            <a:r>
              <a:rPr lang="ru-RU" sz="4000" smtClean="0">
                <a:latin typeface="Arial" charset="0"/>
              </a:rPr>
              <a:t> ФГОС ДО </a:t>
            </a:r>
            <a:r>
              <a:rPr lang="ru-RU" sz="3200" smtClean="0">
                <a:latin typeface="Arial" charset="0"/>
              </a:rPr>
              <a:t>Самостоятельная деятельность детей</a:t>
            </a:r>
            <a:r>
              <a:rPr lang="ru-RU" sz="4000" smtClean="0">
                <a:latin typeface="Arial" charset="0"/>
              </a:rPr>
              <a:t> </a:t>
            </a:r>
          </a:p>
        </p:txBody>
      </p:sp>
      <p:sp>
        <p:nvSpPr>
          <p:cNvPr id="4198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71538" y="1989138"/>
            <a:ext cx="3627437" cy="41370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1. возможность самовыражения детей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2. насыщенность среды для игровой, познавательной и исследовательской деятельности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3. доступность материалов для детского экспериментирования</a:t>
            </a:r>
          </a:p>
        </p:txBody>
      </p:sp>
      <p:pic>
        <p:nvPicPr>
          <p:cNvPr id="41987" name="Picture 2" descr="F:\DCIM\101MSDCF\DSC00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700213"/>
            <a:ext cx="430688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292725" y="549275"/>
            <a:ext cx="3167063" cy="1674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Р 3. П.3.3.4. п\п 1)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Познавательная и творческая активность </a:t>
            </a:r>
          </a:p>
        </p:txBody>
      </p:sp>
      <p:sp>
        <p:nvSpPr>
          <p:cNvPr id="43010" name="Текст 2"/>
          <p:cNvSpPr>
            <a:spLocks noGrp="1"/>
          </p:cNvSpPr>
          <p:nvPr>
            <p:ph type="body" sz="half" idx="2"/>
          </p:nvPr>
        </p:nvSpPr>
        <p:spPr>
          <a:xfrm>
            <a:off x="5292725" y="2349500"/>
            <a:ext cx="3394075" cy="3455988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1. Эмоциональное благополучие детей во взаимодействии с предметно – пространственным окружением</a:t>
            </a:r>
          </a:p>
          <a:p>
            <a:pPr eaLnBrk="1" hangingPunct="1"/>
            <a:r>
              <a:rPr lang="ru-RU" smtClean="0">
                <a:latin typeface="Arial" charset="0"/>
              </a:rPr>
              <a:t>2. Возможность самовыражения в экспериментальной деятельности </a:t>
            </a:r>
          </a:p>
        </p:txBody>
      </p:sp>
      <p:pic>
        <p:nvPicPr>
          <p:cNvPr id="43011" name="Picture 2" descr="C:\Users\пользователь\Desktop\101MSDCF\DSC00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00800" y="-11201400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043608" y="2204864"/>
            <a:ext cx="3360752" cy="2092816"/>
          </a:xfrm>
          <a:extLst>
            <a:ext uri="{909E8E84-426E-40DD-AFC4-6F175D3DCCD1}"/>
            <a:ext uri="{91240B29-F687-4F45-9708-019B960494DF}"/>
          </a:extLst>
        </p:spPr>
      </p:sp>
      <p:pic>
        <p:nvPicPr>
          <p:cNvPr id="43013" name="Picture 4" descr="C:\Users\пользователь\Desktop\101MSDCF\DSC00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00800" y="-11201400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 descr="C:\Users\пользователь\Desktop\101MSDCF\DSC00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20713"/>
            <a:ext cx="42989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Текст 2"/>
          <p:cNvSpPr>
            <a:spLocks noGrp="1"/>
          </p:cNvSpPr>
          <p:nvPr>
            <p:ph type="body" idx="1"/>
          </p:nvPr>
        </p:nvSpPr>
        <p:spPr>
          <a:xfrm>
            <a:off x="1366838" y="692150"/>
            <a:ext cx="6418262" cy="10080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Arial" charset="0"/>
              </a:rPr>
              <a:t>Интеграция образовательных областей - «Познавательное развитие» и «Социально – коммуникативное развитие»</a:t>
            </a:r>
          </a:p>
        </p:txBody>
      </p:sp>
      <p:pic>
        <p:nvPicPr>
          <p:cNvPr id="44034" name="Picture 6" descr="G:\DCIM\101MSDCF\DSC00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61436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8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684213" y="1916113"/>
          <a:ext cx="7210425" cy="4210050"/>
        </p:xfrm>
        <a:graphic>
          <a:graphicData uri="http://schemas.openxmlformats.org/presentationml/2006/ole">
            <p:oleObj spid="_x0000_s58378" name="Диаграмма" r:id="rId3" imgW="7210425" imgH="4210050" progId="MSGraph.Chart.8">
              <p:embed followColorScheme="full"/>
            </p:oleObj>
          </a:graphicData>
        </a:graphic>
      </p:graphicFrame>
      <p:sp>
        <p:nvSpPr>
          <p:cNvPr id="58379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6983412" cy="125253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Р.4. п.4.6. ФГОС ДО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Целевые ориентиры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Предложения и пожелания </a:t>
            </a:r>
          </a:p>
        </p:txBody>
      </p:sp>
      <p:sp>
        <p:nvSpPr>
          <p:cNvPr id="5939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71538" y="2060575"/>
            <a:ext cx="3627437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Познавательно – исследовательскую деятельность  - нужно начинать уже с младшего и среднего дошкольного возраста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Подготовить развернутый план вариативного модуля, как  условие и подготовительный этап к работе по детскому экспериментированию в старшем дошкольном возрасте</a:t>
            </a:r>
          </a:p>
        </p:txBody>
      </p:sp>
      <p:pic>
        <p:nvPicPr>
          <p:cNvPr id="59395" name="Picture 8" descr="G:\DCIM\101MSDCF\DSC005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75" y="2349500"/>
            <a:ext cx="3808413" cy="31416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333375"/>
            <a:ext cx="7005637" cy="1252538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Психолого -  педагогическое сопровождение 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916113"/>
            <a:ext cx="7740650" cy="421005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Н.Е.Веракса, О.Р.Галимов \ Познавательно – исследовательская деятельность дошкольников\ М. Синтез \ 2012\</a:t>
            </a:r>
          </a:p>
          <a:p>
            <a:pPr eaLnBrk="1" hangingPunct="1"/>
            <a:r>
              <a:rPr lang="ru-RU" smtClean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Копия 14_s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92150"/>
            <a:ext cx="7273925" cy="54737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Дополнить 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№ 13,14,15,16,17,</a:t>
            </a:r>
          </a:p>
          <a:p>
            <a:pPr eaLnBrk="1" hangingPunct="1"/>
            <a:r>
              <a:rPr lang="ru-RU" smtClean="0">
                <a:latin typeface="Arial" charset="0"/>
              </a:rPr>
              <a:t>№ 30 самостоятельная  деятельность ,фото</a:t>
            </a:r>
          </a:p>
          <a:p>
            <a:pPr eaLnBrk="1" hangingPunct="1"/>
            <a:r>
              <a:rPr lang="ru-RU" smtClean="0">
                <a:latin typeface="Arial" charset="0"/>
              </a:rPr>
              <a:t>№ 34  фото</a:t>
            </a:r>
          </a:p>
          <a:p>
            <a:pPr eaLnBrk="1" hangingPunct="1"/>
            <a:r>
              <a:rPr lang="ru-RU" smtClean="0">
                <a:latin typeface="Arial" charset="0"/>
              </a:rPr>
              <a:t>№ 35 литература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16013" y="981075"/>
            <a:ext cx="7559675" cy="8636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Р.1. П. 1.2;1.4; ФГОС ДО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2349500"/>
            <a:ext cx="6400800" cy="32893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ru-RU" smtClean="0">
                <a:latin typeface="Arial" charset="0"/>
              </a:rPr>
              <a:t>Основные принципы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mtClean="0">
                <a:latin typeface="Arial" charset="0"/>
              </a:rPr>
              <a:t>п.1.2. п.п 4) реализация программы в форме… игры, познавательной и исследовательской деятельности..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ru-RU" smtClean="0">
                <a:latin typeface="Arial" charset="0"/>
              </a:rPr>
              <a:t>П.1.4. п.п 7) формирование познавательных интересов и познавательных действий ребенка в различных  видах деятельности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ctrTitle" idx="4294967295"/>
          </p:nvPr>
        </p:nvSpPr>
        <p:spPr>
          <a:xfrm>
            <a:off x="1116013" y="333375"/>
            <a:ext cx="7559675" cy="11525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Р.2. П.2.6. ФГОС ДО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1628775"/>
            <a:ext cx="6945313" cy="45370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«Познавательное развитие»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latin typeface="Arial" charset="0"/>
              </a:rPr>
              <a:t>.</a:t>
            </a:r>
            <a:r>
              <a:rPr lang="ru-RU" sz="2000" smtClean="0">
                <a:solidFill>
                  <a:srgbClr val="771765"/>
                </a:solidFill>
                <a:latin typeface="Arial" charset="0"/>
              </a:rPr>
              <a:t>Развитие интереса детей, любознательности и познавательной мотивации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solidFill>
                  <a:srgbClr val="771765"/>
                </a:solidFill>
                <a:latin typeface="Arial" charset="0"/>
              </a:rPr>
              <a:t>.Развитие воображения и творческой активности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solidFill>
                  <a:srgbClr val="771765"/>
                </a:solidFill>
                <a:latin typeface="Arial" charset="0"/>
              </a:rPr>
              <a:t> Формирование познавательных действий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solidFill>
                  <a:srgbClr val="771765"/>
                </a:solidFill>
                <a:latin typeface="Arial" charset="0"/>
              </a:rPr>
              <a:t> Формирование первичных представлений о свойствах и отношениях в окружающем мире, причинах, следствиях и особенностях природы</a:t>
            </a:r>
          </a:p>
          <a:p>
            <a:pPr marL="0" indent="0"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«Социально –коммуникативное развитие»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latin typeface="Arial" charset="0"/>
              </a:rPr>
              <a:t>  </a:t>
            </a:r>
            <a:r>
              <a:rPr lang="ru-RU" sz="2000" smtClean="0">
                <a:solidFill>
                  <a:srgbClr val="078725"/>
                </a:solidFill>
                <a:latin typeface="Arial" charset="0"/>
              </a:rPr>
              <a:t>Развитие общения и взаимодействия ребенка со взрослыми и сверстниками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solidFill>
                  <a:srgbClr val="078725"/>
                </a:solidFill>
                <a:latin typeface="Arial" charset="0"/>
              </a:rPr>
              <a:t> Становление самостоятельности, целенаправленности в совместных действиях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solidFill>
                  <a:srgbClr val="078725"/>
                </a:solidFill>
                <a:latin typeface="Arial" charset="0"/>
              </a:rPr>
              <a:t> Формирование готовности к совместной деятельности, установок к различным видам  труда и творчества, основ ОБЖ в быту, природе.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sz="2000" smtClean="0">
              <a:solidFill>
                <a:srgbClr val="078725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476250"/>
            <a:ext cx="7380287" cy="1081088"/>
          </a:xfrm>
        </p:spPr>
        <p:txBody>
          <a:bodyPr/>
          <a:lstStyle/>
          <a:p>
            <a:pPr eaLnBrk="1" hangingPunct="1"/>
            <a:r>
              <a:rPr lang="ru-RU" smtClean="0"/>
              <a:t>Р.3.п.3.2.5;п.3.3.4. ФГОС ДО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871538" y="1844675"/>
            <a:ext cx="7408862" cy="4281488"/>
          </a:xfrm>
        </p:spPr>
        <p:txBody>
          <a:bodyPr/>
          <a:lstStyle/>
          <a:p>
            <a:pPr eaLnBrk="1" hangingPunct="1"/>
            <a:r>
              <a:rPr lang="ru-RU" sz="2000" smtClean="0"/>
              <a:t>П.3.2.5.п\п 4) построение вариативного модуля, ориентированного на уровень развития, проявляющийся у ребенка в совместной деятельности со взрослыми и сверстниками, но не актуализирующихся в его индивидуальной деятельности (зона ближайшего развития)</a:t>
            </a:r>
          </a:p>
          <a:p>
            <a:pPr eaLnBrk="1" hangingPunct="1"/>
            <a:r>
              <a:rPr lang="ru-RU" sz="2000" smtClean="0"/>
              <a:t>П.3.3.4.  п\п 1) образовательное пространство и разнообразие материалов должны обеспечивать игровую, познавательную, исследовательскую и творческую активность всех воспитанников, экспериментирование с доступными детям материалами - песок, вода в разных состояниях, воздух, др.</a:t>
            </a:r>
          </a:p>
          <a:p>
            <a:pPr eaLnBrk="1" hangingPunct="1"/>
            <a:r>
              <a:rPr lang="ru-RU" sz="2000" smtClean="0"/>
              <a:t>П 3.3.4. п\п 6) соблюдать безопасность  и надежность предметно-пространственной среды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11188" y="2060575"/>
            <a:ext cx="2952750" cy="280828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Полифунк-</a:t>
            </a:r>
            <a:br>
              <a:rPr lang="ru-RU" sz="2000" smtClean="0">
                <a:solidFill>
                  <a:srgbClr val="FF0000"/>
                </a:solidFill>
                <a:latin typeface="Arial" charset="0"/>
              </a:rPr>
            </a:b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циональность</a:t>
            </a:r>
            <a:br>
              <a:rPr lang="ru-RU" sz="2000" smtClean="0">
                <a:solidFill>
                  <a:srgbClr val="FF0000"/>
                </a:solidFill>
                <a:latin typeface="Arial" charset="0"/>
              </a:rPr>
            </a:b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эстетика, </a:t>
            </a:r>
            <a:br>
              <a:rPr lang="ru-RU" sz="2000" smtClean="0">
                <a:solidFill>
                  <a:srgbClr val="FF0000"/>
                </a:solidFill>
                <a:latin typeface="Arial" charset="0"/>
              </a:rPr>
            </a:b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доступность, безопасность,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684213" y="333375"/>
            <a:ext cx="2735262" cy="1350963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П. 3.3. Развивающая предметно – пространственная среда</a:t>
            </a:r>
          </a:p>
        </p:txBody>
      </p:sp>
      <p:pic>
        <p:nvPicPr>
          <p:cNvPr id="19459" name="Picture 2" descr="G:\DSC09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4813"/>
            <a:ext cx="4625975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:\DSC09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628775"/>
            <a:ext cx="4679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Arial" charset="0"/>
              </a:rPr>
              <a:t>Требования к предметно – пространственной среде</a:t>
            </a:r>
          </a:p>
        </p:txBody>
      </p:sp>
      <p:sp>
        <p:nvSpPr>
          <p:cNvPr id="20483" name="Rectangle 8"/>
          <p:cNvSpPr>
            <a:spLocks noGrp="1"/>
          </p:cNvSpPr>
          <p:nvPr>
            <p:ph type="body" sz="half" idx="4294967295"/>
          </p:nvPr>
        </p:nvSpPr>
        <p:spPr>
          <a:xfrm>
            <a:off x="395288" y="1700213"/>
            <a:ext cx="2881312" cy="442595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Arial" charset="0"/>
              </a:rPr>
              <a:t>Содержательно- насыщенная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Трансформируемая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Полифункциональная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Вариативная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Доступная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Безопасная </a:t>
            </a:r>
          </a:p>
          <a:p>
            <a:pPr eaLnBrk="1" hangingPunct="1"/>
            <a:r>
              <a:rPr lang="ru-RU" sz="2000" smtClean="0">
                <a:latin typeface="Arial" charset="0"/>
              </a:rPr>
              <a:t>Обеспечить – игровую, познавательную, исследовательскую и творческую активность детей</a:t>
            </a:r>
          </a:p>
          <a:p>
            <a:pPr eaLnBrk="1" hangingPunct="1"/>
            <a:endParaRPr lang="ru-RU" sz="2000" smtClean="0">
              <a:latin typeface="Arial" charset="0"/>
            </a:endParaRPr>
          </a:p>
        </p:txBody>
      </p:sp>
      <p:sp>
        <p:nvSpPr>
          <p:cNvPr id="20484" name="Rectangle 9"/>
          <p:cNvSpPr>
            <a:spLocks noGrp="1"/>
          </p:cNvSpPr>
          <p:nvPr>
            <p:ph sz="half" idx="4294967295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076825" y="620713"/>
            <a:ext cx="3092450" cy="143986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Центр детского </a:t>
            </a:r>
            <a:r>
              <a:rPr lang="ru-RU" sz="2000" smtClean="0">
                <a:latin typeface="Arial" charset="0"/>
              </a:rPr>
              <a:t>экспериментирования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2"/>
          </p:nvPr>
        </p:nvSpPr>
        <p:spPr>
          <a:xfrm>
            <a:off x="5076825" y="2420938"/>
            <a:ext cx="3168650" cy="27082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1. Привлекательность</a:t>
            </a:r>
          </a:p>
          <a:p>
            <a:pPr eaLnBrk="1" hangingPunct="1">
              <a:defRPr/>
            </a:pPr>
            <a:r>
              <a:rPr lang="ru-RU" smtClean="0">
                <a:latin typeface="Arial" charset="0"/>
              </a:rPr>
              <a:t>    объектов</a:t>
            </a:r>
          </a:p>
          <a:p>
            <a:pPr eaLnBrk="1" hangingPunct="1">
              <a:defRPr/>
            </a:pPr>
            <a:r>
              <a:rPr lang="ru-RU" smtClean="0">
                <a:latin typeface="Arial" charset="0"/>
              </a:rPr>
              <a:t>2. Доступность     информационного материала</a:t>
            </a:r>
          </a:p>
          <a:p>
            <a:pPr eaLnBrk="1" hangingPunct="1">
              <a:defRPr/>
            </a:pPr>
            <a:r>
              <a:rPr lang="ru-RU" smtClean="0">
                <a:latin typeface="Arial" charset="0"/>
              </a:rPr>
              <a:t>3. Насыщенность в   оборудовании</a:t>
            </a:r>
          </a:p>
          <a:p>
            <a:pPr eaLnBrk="1" hangingPunct="1">
              <a:defRPr/>
            </a:pPr>
            <a:r>
              <a:rPr lang="ru-RU" smtClean="0">
                <a:latin typeface="Arial" charset="0"/>
              </a:rPr>
              <a:t>4 Безопасность  в использовании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838200" y="3068960"/>
            <a:ext cx="3566160" cy="1228720"/>
          </a:xfrm>
          <a:extLst>
            <a:ext uri="{909E8E84-426E-40DD-AFC4-6F175D3DCCD1}"/>
            <a:ext uri="{91240B29-F687-4F45-9708-019B960494DF}"/>
          </a:extLst>
        </p:spPr>
      </p:sp>
      <p:pic>
        <p:nvPicPr>
          <p:cNvPr id="21508" name="Picture 2" descr="G:\DSC09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41036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1471</TotalTime>
  <Words>1405</Words>
  <Application>Microsoft Office PowerPoint</Application>
  <PresentationFormat>Экран (4:3)</PresentationFormat>
  <Paragraphs>219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1" baseType="lpstr">
      <vt:lpstr>Candara</vt:lpstr>
      <vt:lpstr>Arial</vt:lpstr>
      <vt:lpstr>Symbol</vt:lpstr>
      <vt:lpstr>Calibri</vt:lpstr>
      <vt:lpstr>Cambria</vt:lpstr>
      <vt:lpstr>Wingdings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Диаграмма</vt:lpstr>
      <vt:lpstr>МБДОУ г. Иркутска  детский сад №115</vt:lpstr>
      <vt:lpstr>Информационно – консультативный проект</vt:lpstr>
      <vt:lpstr>Слайд 3</vt:lpstr>
      <vt:lpstr>Р.1. П. 1.2;1.4; ФГОС ДО</vt:lpstr>
      <vt:lpstr>Р.2. П.2.6. ФГОС ДО</vt:lpstr>
      <vt:lpstr>Р.3.п.3.2.5;п.3.3.4. ФГОС ДО</vt:lpstr>
      <vt:lpstr> Полифунк- циональность эстетика,  доступность, безопасность,</vt:lpstr>
      <vt:lpstr>Требования к предметно – пространственной среде</vt:lpstr>
      <vt:lpstr>Центр детского экспериментирования</vt:lpstr>
      <vt:lpstr>Сенсорный уголок</vt:lpstr>
      <vt:lpstr>Р.4 п. 4.6.ФГОС ДО </vt:lpstr>
      <vt:lpstr>Направления в организации работы по ознакомлению дошкольников с познавательно – исследовательской деятельностью</vt:lpstr>
      <vt:lpstr>Дополнительное образование (кружки по интересам детей)</vt:lpstr>
      <vt:lpstr>Пояснительная  записка</vt:lpstr>
      <vt:lpstr>Актуальность </vt:lpstr>
      <vt:lpstr>«Целевые ориентиры» направлены:</vt:lpstr>
      <vt:lpstr>Долгосрочный курс ознакомления с природой -  «Детское экспериментирование»</vt:lpstr>
      <vt:lpstr>Цель план –проекта </vt:lpstr>
      <vt:lpstr>Задачи:</vt:lpstr>
      <vt:lpstr>Направление  метода « наблюдение, опыты»  в  план – проекте  «Детское экспериментирование »</vt:lpstr>
      <vt:lpstr>Методические рекомендации</vt:lpstr>
      <vt:lpstr>Детское экспериментирование</vt:lpstr>
      <vt:lpstr>Тематическое планирование </vt:lpstr>
      <vt:lpstr>План кружка в старшей   группе  на  октябрь, ноябрь</vt:lpstr>
      <vt:lpstr>План кружка в старшей   группе  декабрь, январь, февраль</vt:lpstr>
      <vt:lpstr>План кружка в старшей   группе  март, апрель, май</vt:lpstr>
      <vt:lpstr>План кружка в подготовительной   группе на  октябрь, ноябрь </vt:lpstr>
      <vt:lpstr>План кружка в подготовительной   группе -  декабрь, январь, февраль</vt:lpstr>
      <vt:lpstr>План кружка в подготовительной   группе -  март , апрель, май</vt:lpstr>
      <vt:lpstr>Р.3. п 3.3.4.п\п1) ФГОС ДО Самостоятельная деятельность детей </vt:lpstr>
      <vt:lpstr>Р 3. П.3.3.4. п\п 1) Познавательная и творческая активность </vt:lpstr>
      <vt:lpstr>Слайд 32</vt:lpstr>
      <vt:lpstr>Р.4. п.4.6. ФГОС ДО Целевые ориентиры  </vt:lpstr>
      <vt:lpstr>Предложения и пожелания </vt:lpstr>
      <vt:lpstr>Психолого -  педагогическое сопровождение </vt:lpstr>
      <vt:lpstr>Слайд 36</vt:lpstr>
      <vt:lpstr>Дополнить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25</cp:revision>
  <dcterms:created xsi:type="dcterms:W3CDTF">2012-03-04T02:02:24Z</dcterms:created>
  <dcterms:modified xsi:type="dcterms:W3CDTF">2014-11-25T11:07:40Z</dcterms:modified>
</cp:coreProperties>
</file>